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3" r:id="rId4"/>
    <p:sldId id="259" r:id="rId5"/>
    <p:sldId id="260" r:id="rId6"/>
    <p:sldId id="261" r:id="rId7"/>
    <p:sldId id="262" r:id="rId8"/>
    <p:sldId id="264" r:id="rId9"/>
    <p:sldId id="266" r:id="rId10"/>
    <p:sldId id="273" r:id="rId11"/>
    <p:sldId id="274" r:id="rId12"/>
    <p:sldId id="275" r:id="rId13"/>
    <p:sldId id="276" r:id="rId14"/>
    <p:sldId id="257" r:id="rId15"/>
    <p:sldId id="268" r:id="rId16"/>
    <p:sldId id="269" r:id="rId17"/>
    <p:sldId id="270" r:id="rId18"/>
    <p:sldId id="272" r:id="rId19"/>
    <p:sldId id="265"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3" d="100"/>
          <a:sy n="63" d="100"/>
        </p:scale>
        <p:origin x="60" y="318"/>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C291232-23D4-44F0-94BB-156945ECE761}" type="datetimeFigureOut">
              <a:rPr kumimoji="1" lang="ja-JP" altLang="en-US" smtClean="0"/>
              <a:t>2014/9/28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1F861C-C2F7-48EC-943B-85F3AB1F260D}" type="slidenum">
              <a:rPr kumimoji="1" lang="ja-JP" altLang="en-US" smtClean="0"/>
              <a:t>‹#›</a:t>
            </a:fld>
            <a:endParaRPr kumimoji="1" lang="ja-JP" altLang="en-US"/>
          </a:p>
        </p:txBody>
      </p:sp>
    </p:spTree>
    <p:extLst>
      <p:ext uri="{BB962C8B-B14F-4D97-AF65-F5344CB8AC3E}">
        <p14:creationId xmlns:p14="http://schemas.microsoft.com/office/powerpoint/2010/main" val="69318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C291232-23D4-44F0-94BB-156945ECE761}" type="datetimeFigureOut">
              <a:rPr kumimoji="1" lang="ja-JP" altLang="en-US" smtClean="0"/>
              <a:t>2014/9/28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1F861C-C2F7-48EC-943B-85F3AB1F260D}" type="slidenum">
              <a:rPr kumimoji="1" lang="ja-JP" altLang="en-US" smtClean="0"/>
              <a:t>‹#›</a:t>
            </a:fld>
            <a:endParaRPr kumimoji="1" lang="ja-JP" altLang="en-US"/>
          </a:p>
        </p:txBody>
      </p:sp>
    </p:spTree>
    <p:extLst>
      <p:ext uri="{BB962C8B-B14F-4D97-AF65-F5344CB8AC3E}">
        <p14:creationId xmlns:p14="http://schemas.microsoft.com/office/powerpoint/2010/main" val="156809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C291232-23D4-44F0-94BB-156945ECE761}" type="datetimeFigureOut">
              <a:rPr kumimoji="1" lang="ja-JP" altLang="en-US" smtClean="0"/>
              <a:t>2014/9/28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1F861C-C2F7-48EC-943B-85F3AB1F260D}" type="slidenum">
              <a:rPr kumimoji="1" lang="ja-JP" altLang="en-US" smtClean="0"/>
              <a:t>‹#›</a:t>
            </a:fld>
            <a:endParaRPr kumimoji="1" lang="ja-JP" altLang="en-US"/>
          </a:p>
        </p:txBody>
      </p:sp>
    </p:spTree>
    <p:extLst>
      <p:ext uri="{BB962C8B-B14F-4D97-AF65-F5344CB8AC3E}">
        <p14:creationId xmlns:p14="http://schemas.microsoft.com/office/powerpoint/2010/main" val="276101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C291232-23D4-44F0-94BB-156945ECE761}" type="datetimeFigureOut">
              <a:rPr kumimoji="1" lang="ja-JP" altLang="en-US" smtClean="0"/>
              <a:t>2014/9/28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1F861C-C2F7-48EC-943B-85F3AB1F260D}" type="slidenum">
              <a:rPr kumimoji="1" lang="ja-JP" altLang="en-US" smtClean="0"/>
              <a:t>‹#›</a:t>
            </a:fld>
            <a:endParaRPr kumimoji="1" lang="ja-JP" altLang="en-US"/>
          </a:p>
        </p:txBody>
      </p:sp>
    </p:spTree>
    <p:extLst>
      <p:ext uri="{BB962C8B-B14F-4D97-AF65-F5344CB8AC3E}">
        <p14:creationId xmlns:p14="http://schemas.microsoft.com/office/powerpoint/2010/main" val="237254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C291232-23D4-44F0-94BB-156945ECE761}" type="datetimeFigureOut">
              <a:rPr kumimoji="1" lang="ja-JP" altLang="en-US" smtClean="0"/>
              <a:t>2014/9/28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1F861C-C2F7-48EC-943B-85F3AB1F260D}" type="slidenum">
              <a:rPr kumimoji="1" lang="ja-JP" altLang="en-US" smtClean="0"/>
              <a:t>‹#›</a:t>
            </a:fld>
            <a:endParaRPr kumimoji="1" lang="ja-JP" altLang="en-US"/>
          </a:p>
        </p:txBody>
      </p:sp>
    </p:spTree>
    <p:extLst>
      <p:ext uri="{BB962C8B-B14F-4D97-AF65-F5344CB8AC3E}">
        <p14:creationId xmlns:p14="http://schemas.microsoft.com/office/powerpoint/2010/main" val="10636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C291232-23D4-44F0-94BB-156945ECE761}" type="datetimeFigureOut">
              <a:rPr kumimoji="1" lang="ja-JP" altLang="en-US" smtClean="0"/>
              <a:t>2014/9/28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1F861C-C2F7-48EC-943B-85F3AB1F260D}" type="slidenum">
              <a:rPr kumimoji="1" lang="ja-JP" altLang="en-US" smtClean="0"/>
              <a:t>‹#›</a:t>
            </a:fld>
            <a:endParaRPr kumimoji="1" lang="ja-JP" altLang="en-US"/>
          </a:p>
        </p:txBody>
      </p:sp>
    </p:spTree>
    <p:extLst>
      <p:ext uri="{BB962C8B-B14F-4D97-AF65-F5344CB8AC3E}">
        <p14:creationId xmlns:p14="http://schemas.microsoft.com/office/powerpoint/2010/main" val="350652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C291232-23D4-44F0-94BB-156945ECE761}" type="datetimeFigureOut">
              <a:rPr kumimoji="1" lang="ja-JP" altLang="en-US" smtClean="0"/>
              <a:t>2014/9/28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51F861C-C2F7-48EC-943B-85F3AB1F260D}" type="slidenum">
              <a:rPr kumimoji="1" lang="ja-JP" altLang="en-US" smtClean="0"/>
              <a:t>‹#›</a:t>
            </a:fld>
            <a:endParaRPr kumimoji="1" lang="ja-JP" altLang="en-US"/>
          </a:p>
        </p:txBody>
      </p:sp>
    </p:spTree>
    <p:extLst>
      <p:ext uri="{BB962C8B-B14F-4D97-AF65-F5344CB8AC3E}">
        <p14:creationId xmlns:p14="http://schemas.microsoft.com/office/powerpoint/2010/main" val="311621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C291232-23D4-44F0-94BB-156945ECE761}" type="datetimeFigureOut">
              <a:rPr kumimoji="1" lang="ja-JP" altLang="en-US" smtClean="0"/>
              <a:t>2014/9/28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51F861C-C2F7-48EC-943B-85F3AB1F260D}" type="slidenum">
              <a:rPr kumimoji="1" lang="ja-JP" altLang="en-US" smtClean="0"/>
              <a:t>‹#›</a:t>
            </a:fld>
            <a:endParaRPr kumimoji="1" lang="ja-JP" altLang="en-US"/>
          </a:p>
        </p:txBody>
      </p:sp>
    </p:spTree>
    <p:extLst>
      <p:ext uri="{BB962C8B-B14F-4D97-AF65-F5344CB8AC3E}">
        <p14:creationId xmlns:p14="http://schemas.microsoft.com/office/powerpoint/2010/main" val="12091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91232-23D4-44F0-94BB-156945ECE761}" type="datetimeFigureOut">
              <a:rPr kumimoji="1" lang="ja-JP" altLang="en-US" smtClean="0"/>
              <a:t>2014/9/28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51F861C-C2F7-48EC-943B-85F3AB1F260D}" type="slidenum">
              <a:rPr kumimoji="1" lang="ja-JP" altLang="en-US" smtClean="0"/>
              <a:t>‹#›</a:t>
            </a:fld>
            <a:endParaRPr kumimoji="1" lang="ja-JP" altLang="en-US"/>
          </a:p>
        </p:txBody>
      </p:sp>
    </p:spTree>
    <p:extLst>
      <p:ext uri="{BB962C8B-B14F-4D97-AF65-F5344CB8AC3E}">
        <p14:creationId xmlns:p14="http://schemas.microsoft.com/office/powerpoint/2010/main" val="58410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C291232-23D4-44F0-94BB-156945ECE761}" type="datetimeFigureOut">
              <a:rPr kumimoji="1" lang="ja-JP" altLang="en-US" smtClean="0"/>
              <a:t>2014/9/28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1F861C-C2F7-48EC-943B-85F3AB1F260D}" type="slidenum">
              <a:rPr kumimoji="1" lang="ja-JP" altLang="en-US" smtClean="0"/>
              <a:t>‹#›</a:t>
            </a:fld>
            <a:endParaRPr kumimoji="1" lang="ja-JP" altLang="en-US"/>
          </a:p>
        </p:txBody>
      </p:sp>
    </p:spTree>
    <p:extLst>
      <p:ext uri="{BB962C8B-B14F-4D97-AF65-F5344CB8AC3E}">
        <p14:creationId xmlns:p14="http://schemas.microsoft.com/office/powerpoint/2010/main" val="295759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C291232-23D4-44F0-94BB-156945ECE761}" type="datetimeFigureOut">
              <a:rPr kumimoji="1" lang="ja-JP" altLang="en-US" smtClean="0"/>
              <a:t>2014/9/28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1F861C-C2F7-48EC-943B-85F3AB1F260D}" type="slidenum">
              <a:rPr kumimoji="1" lang="ja-JP" altLang="en-US" smtClean="0"/>
              <a:t>‹#›</a:t>
            </a:fld>
            <a:endParaRPr kumimoji="1" lang="ja-JP" altLang="en-US"/>
          </a:p>
        </p:txBody>
      </p:sp>
    </p:spTree>
    <p:extLst>
      <p:ext uri="{BB962C8B-B14F-4D97-AF65-F5344CB8AC3E}">
        <p14:creationId xmlns:p14="http://schemas.microsoft.com/office/powerpoint/2010/main" val="196902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91232-23D4-44F0-94BB-156945ECE761}" type="datetimeFigureOut">
              <a:rPr kumimoji="1" lang="ja-JP" altLang="en-US" smtClean="0"/>
              <a:t>2014/9/28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F861C-C2F7-48EC-943B-85F3AB1F260D}" type="slidenum">
              <a:rPr kumimoji="1" lang="ja-JP" altLang="en-US" smtClean="0"/>
              <a:t>‹#›</a:t>
            </a:fld>
            <a:endParaRPr kumimoji="1" lang="ja-JP" altLang="en-US"/>
          </a:p>
        </p:txBody>
      </p:sp>
    </p:spTree>
    <p:extLst>
      <p:ext uri="{BB962C8B-B14F-4D97-AF65-F5344CB8AC3E}">
        <p14:creationId xmlns:p14="http://schemas.microsoft.com/office/powerpoint/2010/main" val="2750646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4926" y="658724"/>
            <a:ext cx="7920507" cy="1762504"/>
          </a:xfrm>
        </p:spPr>
        <p:txBody>
          <a:bodyPr>
            <a:normAutofit/>
          </a:bodyPr>
          <a:lstStyle/>
          <a:p>
            <a:pPr algn="l"/>
            <a:r>
              <a:rPr lang="ja-JP" altLang="en-US" sz="3600" b="1" dirty="0">
                <a:solidFill>
                  <a:srgbClr val="FFFF00"/>
                </a:solidFill>
                <a:latin typeface="+mn-ea"/>
                <a:ea typeface="+mn-ea"/>
              </a:rPr>
              <a:t>山陽</a:t>
            </a:r>
            <a:r>
              <a:rPr lang="ja-JP" altLang="en-US" sz="3600" b="1" dirty="0" smtClean="0">
                <a:solidFill>
                  <a:srgbClr val="FFFF00"/>
                </a:solidFill>
                <a:latin typeface="+mn-ea"/>
                <a:ea typeface="+mn-ea"/>
              </a:rPr>
              <a:t>小野田市</a:t>
            </a:r>
            <a:r>
              <a:rPr lang="en-US" altLang="ja-JP" sz="3600" b="1" dirty="0" smtClean="0">
                <a:solidFill>
                  <a:srgbClr val="FFFF00"/>
                </a:solidFill>
                <a:latin typeface="+mn-ea"/>
                <a:ea typeface="+mn-ea"/>
              </a:rPr>
              <a:t>SOS</a:t>
            </a:r>
            <a:r>
              <a:rPr lang="ja-JP" altLang="en-US" sz="3600" b="1" dirty="0">
                <a:solidFill>
                  <a:srgbClr val="FFFF00"/>
                </a:solidFill>
                <a:latin typeface="+mn-ea"/>
                <a:ea typeface="+mn-ea"/>
              </a:rPr>
              <a:t>健康づくり</a:t>
            </a:r>
            <a:r>
              <a:rPr lang="ja-JP" altLang="en-US" sz="3600" b="1" dirty="0" smtClean="0">
                <a:solidFill>
                  <a:srgbClr val="FFFF00"/>
                </a:solidFill>
                <a:latin typeface="+mn-ea"/>
                <a:ea typeface="+mn-ea"/>
              </a:rPr>
              <a:t>計画</a:t>
            </a:r>
            <a:r>
              <a:rPr lang="en-US" altLang="ja-JP" sz="3600" b="1" dirty="0" smtClean="0">
                <a:solidFill>
                  <a:srgbClr val="FFFF00"/>
                </a:solidFill>
                <a:latin typeface="+mn-ea"/>
                <a:ea typeface="+mn-ea"/>
              </a:rPr>
              <a:t/>
            </a:r>
            <a:br>
              <a:rPr lang="en-US" altLang="ja-JP" sz="3600" b="1" dirty="0" smtClean="0">
                <a:solidFill>
                  <a:srgbClr val="FFFF00"/>
                </a:solidFill>
                <a:latin typeface="+mn-ea"/>
                <a:ea typeface="+mn-ea"/>
              </a:rPr>
            </a:br>
            <a:r>
              <a:rPr lang="ja-JP" altLang="en-US" sz="3600" b="1" dirty="0" smtClean="0">
                <a:solidFill>
                  <a:srgbClr val="FFFF00"/>
                </a:solidFill>
                <a:latin typeface="+mn-ea"/>
                <a:ea typeface="+mn-ea"/>
              </a:rPr>
              <a:t>運営委員会（</a:t>
            </a:r>
            <a:r>
              <a:rPr lang="ja-JP" altLang="en-US" sz="3600" b="1" dirty="0">
                <a:solidFill>
                  <a:srgbClr val="FFFF00"/>
                </a:solidFill>
                <a:latin typeface="+mn-ea"/>
                <a:ea typeface="+mn-ea"/>
              </a:rPr>
              <a:t>かたつむりで行こう会）と</a:t>
            </a:r>
            <a:br>
              <a:rPr lang="ja-JP" altLang="en-US" sz="3600" b="1" dirty="0">
                <a:solidFill>
                  <a:srgbClr val="FFFF00"/>
                </a:solidFill>
                <a:latin typeface="+mn-ea"/>
                <a:ea typeface="+mn-ea"/>
              </a:rPr>
            </a:br>
            <a:r>
              <a:rPr lang="ja-JP" altLang="en-US" sz="3600" b="1" dirty="0" smtClean="0">
                <a:solidFill>
                  <a:srgbClr val="FFFF00"/>
                </a:solidFill>
                <a:latin typeface="+mn-ea"/>
                <a:ea typeface="+mn-ea"/>
              </a:rPr>
              <a:t>　　　　　ステーション</a:t>
            </a:r>
            <a:r>
              <a:rPr lang="ja-JP" altLang="en-US" sz="3600" b="1" dirty="0">
                <a:solidFill>
                  <a:srgbClr val="FFFF00"/>
                </a:solidFill>
                <a:latin typeface="+mn-ea"/>
                <a:ea typeface="+mn-ea"/>
              </a:rPr>
              <a:t>の活動報告</a:t>
            </a:r>
            <a:endParaRPr kumimoji="1" lang="ja-JP" altLang="en-US" sz="3600" b="1" dirty="0">
              <a:solidFill>
                <a:srgbClr val="FFFF00"/>
              </a:solidFill>
              <a:latin typeface="+mn-ea"/>
              <a:ea typeface="+mn-ea"/>
            </a:endParaRPr>
          </a:p>
        </p:txBody>
      </p:sp>
      <p:sp>
        <p:nvSpPr>
          <p:cNvPr id="4" name="サブタイトル 2"/>
          <p:cNvSpPr txBox="1">
            <a:spLocks/>
          </p:cNvSpPr>
          <p:nvPr/>
        </p:nvSpPr>
        <p:spPr>
          <a:xfrm>
            <a:off x="1677965" y="4709917"/>
            <a:ext cx="7182702" cy="157497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400" dirty="0" smtClean="0">
                <a:solidFill>
                  <a:schemeClr val="bg1"/>
                </a:solidFill>
                <a:latin typeface="+mn-ea"/>
              </a:rPr>
              <a:t>山口大学大学院医学系研究科環境保健医学分野</a:t>
            </a:r>
            <a:endParaRPr lang="en-US" altLang="ja-JP" sz="2400" dirty="0" smtClean="0">
              <a:solidFill>
                <a:schemeClr val="bg1"/>
              </a:solidFill>
              <a:latin typeface="+mn-ea"/>
            </a:endParaRPr>
          </a:p>
          <a:p>
            <a:pPr algn="l"/>
            <a:r>
              <a:rPr lang="ja-JP" altLang="en-US" sz="2400" dirty="0" smtClean="0">
                <a:solidFill>
                  <a:schemeClr val="bg1"/>
                </a:solidFill>
                <a:latin typeface="+mn-ea"/>
              </a:rPr>
              <a:t>山陽小野田市</a:t>
            </a:r>
            <a:r>
              <a:rPr lang="en-US" altLang="ja-JP" sz="2400" dirty="0" smtClean="0">
                <a:solidFill>
                  <a:schemeClr val="bg1"/>
                </a:solidFill>
                <a:latin typeface="+mn-ea"/>
              </a:rPr>
              <a:t>SOS</a:t>
            </a:r>
            <a:r>
              <a:rPr lang="ja-JP" altLang="en-US" sz="2400" dirty="0" smtClean="0">
                <a:solidFill>
                  <a:schemeClr val="bg1"/>
                </a:solidFill>
                <a:latin typeface="+mn-ea"/>
              </a:rPr>
              <a:t>健康づくり計画アドバイザー</a:t>
            </a:r>
            <a:endParaRPr lang="en-US" altLang="ja-JP" sz="2400" dirty="0" smtClean="0">
              <a:solidFill>
                <a:schemeClr val="bg1"/>
              </a:solidFill>
              <a:latin typeface="+mn-ea"/>
            </a:endParaRPr>
          </a:p>
          <a:p>
            <a:pPr algn="l"/>
            <a:r>
              <a:rPr lang="en-US" altLang="ja-JP" sz="2800" dirty="0" smtClean="0">
                <a:solidFill>
                  <a:schemeClr val="bg1"/>
                </a:solidFill>
                <a:latin typeface="+mn-ea"/>
              </a:rPr>
              <a:t>				</a:t>
            </a:r>
            <a:r>
              <a:rPr lang="ja-JP" altLang="en-US" sz="2800" dirty="0" smtClean="0">
                <a:solidFill>
                  <a:schemeClr val="bg1"/>
                </a:solidFill>
                <a:latin typeface="+mn-ea"/>
              </a:rPr>
              <a:t>長谷</a:t>
            </a:r>
            <a:r>
              <a:rPr lang="ja-JP" altLang="en-US" sz="2800" dirty="0" smtClean="0">
                <a:solidFill>
                  <a:schemeClr val="bg1"/>
                </a:solidFill>
                <a:latin typeface="+mn-ea"/>
              </a:rPr>
              <a:t>亮佑</a:t>
            </a:r>
            <a:endParaRPr lang="ja-JP" altLang="en-US" sz="2800" dirty="0">
              <a:solidFill>
                <a:schemeClr val="bg1"/>
              </a:solidFill>
              <a:latin typeface="+mn-ea"/>
            </a:endParaRPr>
          </a:p>
        </p:txBody>
      </p:sp>
    </p:spTree>
    <p:extLst>
      <p:ext uri="{BB962C8B-B14F-4D97-AF65-F5344CB8AC3E}">
        <p14:creationId xmlns:p14="http://schemas.microsoft.com/office/powerpoint/2010/main" val="1865966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88083" y="293796"/>
            <a:ext cx="2245086" cy="788029"/>
          </a:xfrm>
        </p:spPr>
        <p:txBody>
          <a:bodyPr>
            <a:noAutofit/>
          </a:bodyPr>
          <a:lstStyle/>
          <a:p>
            <a:r>
              <a:rPr kumimoji="1" lang="ja-JP" altLang="en-US" sz="3600" b="1" dirty="0" smtClean="0">
                <a:solidFill>
                  <a:schemeClr val="accent2"/>
                </a:solidFill>
              </a:rPr>
              <a:t>情報部会</a:t>
            </a:r>
            <a:endParaRPr kumimoji="1" lang="ja-JP" altLang="en-US" sz="3600" b="1" dirty="0">
              <a:solidFill>
                <a:schemeClr val="accent2"/>
              </a:solidFill>
            </a:endParaRPr>
          </a:p>
        </p:txBody>
      </p:sp>
      <p:sp>
        <p:nvSpPr>
          <p:cNvPr id="3" name="テキスト ボックス 2"/>
          <p:cNvSpPr txBox="1"/>
          <p:nvPr/>
        </p:nvSpPr>
        <p:spPr>
          <a:xfrm>
            <a:off x="526547" y="1603821"/>
            <a:ext cx="5025735" cy="4401205"/>
          </a:xfrm>
          <a:prstGeom prst="rect">
            <a:avLst/>
          </a:prstGeom>
          <a:noFill/>
        </p:spPr>
        <p:txBody>
          <a:bodyPr wrap="none" rtlCol="0">
            <a:spAutoFit/>
          </a:bodyPr>
          <a:lstStyle/>
          <a:p>
            <a:r>
              <a:rPr lang="ja-JP" altLang="en-US" sz="2800" dirty="0" smtClean="0">
                <a:solidFill>
                  <a:schemeClr val="bg1"/>
                </a:solidFill>
              </a:rPr>
              <a:t>・</a:t>
            </a:r>
            <a:r>
              <a:rPr lang="en-US" altLang="ja-JP" sz="2800" dirty="0" smtClean="0">
                <a:solidFill>
                  <a:schemeClr val="bg1"/>
                </a:solidFill>
              </a:rPr>
              <a:t>HP</a:t>
            </a:r>
            <a:r>
              <a:rPr lang="ja-JP" altLang="en-US" sz="2800" dirty="0" smtClean="0">
                <a:solidFill>
                  <a:schemeClr val="bg1"/>
                </a:solidFill>
              </a:rPr>
              <a:t>の作成</a:t>
            </a:r>
            <a:endParaRPr lang="en-US" altLang="ja-JP" sz="2800" dirty="0" smtClean="0">
              <a:solidFill>
                <a:schemeClr val="bg1"/>
              </a:solidFill>
            </a:endParaRPr>
          </a:p>
          <a:p>
            <a:r>
              <a:rPr kumimoji="1" lang="ja-JP" altLang="en-US" sz="2800" dirty="0" smtClean="0">
                <a:solidFill>
                  <a:schemeClr val="bg1"/>
                </a:solidFill>
              </a:rPr>
              <a:t>・イベントポスター・チラシの作成</a:t>
            </a:r>
            <a:endParaRPr kumimoji="1" lang="en-US" altLang="ja-JP" sz="2800" dirty="0" smtClean="0">
              <a:solidFill>
                <a:schemeClr val="bg1"/>
              </a:solidFill>
            </a:endParaRPr>
          </a:p>
          <a:p>
            <a:r>
              <a:rPr kumimoji="1" lang="ja-JP" altLang="en-US" sz="2800" dirty="0" smtClean="0">
                <a:solidFill>
                  <a:schemeClr val="bg1"/>
                </a:solidFill>
              </a:rPr>
              <a:t>・ステーション訪問</a:t>
            </a:r>
            <a:endParaRPr kumimoji="1" lang="en-US" altLang="ja-JP" sz="2800" dirty="0" smtClean="0">
              <a:solidFill>
                <a:schemeClr val="bg1"/>
              </a:solidFill>
            </a:endParaRPr>
          </a:p>
          <a:p>
            <a:endParaRPr lang="en-US" altLang="ja-JP" sz="2800" b="1" u="sng" dirty="0" smtClean="0">
              <a:solidFill>
                <a:schemeClr val="bg1"/>
              </a:solidFill>
            </a:endParaRPr>
          </a:p>
          <a:p>
            <a:r>
              <a:rPr lang="ja-JP" altLang="en-US" sz="2800" dirty="0" smtClean="0">
                <a:solidFill>
                  <a:schemeClr val="bg1"/>
                </a:solidFill>
              </a:rPr>
              <a:t>・ステーションマップの掲示</a:t>
            </a:r>
            <a:endParaRPr lang="en-US" altLang="ja-JP" sz="2800" dirty="0">
              <a:solidFill>
                <a:schemeClr val="bg1"/>
              </a:solidFill>
            </a:endParaRPr>
          </a:p>
          <a:p>
            <a:r>
              <a:rPr kumimoji="1" lang="ja-JP" altLang="en-US" sz="2800" dirty="0" smtClean="0">
                <a:solidFill>
                  <a:schemeClr val="bg1"/>
                </a:solidFill>
              </a:rPr>
              <a:t>・モデルステーションの取材</a:t>
            </a:r>
            <a:endParaRPr kumimoji="1" lang="en-US" altLang="ja-JP" sz="2800" dirty="0" smtClean="0">
              <a:solidFill>
                <a:schemeClr val="bg1"/>
              </a:solidFill>
            </a:endParaRPr>
          </a:p>
          <a:p>
            <a:r>
              <a:rPr lang="ja-JP" altLang="en-US" sz="2800" dirty="0">
                <a:solidFill>
                  <a:schemeClr val="bg1"/>
                </a:solidFill>
              </a:rPr>
              <a:t>　</a:t>
            </a:r>
            <a:r>
              <a:rPr lang="ja-JP" altLang="en-US" sz="2800" dirty="0" smtClean="0">
                <a:solidFill>
                  <a:schemeClr val="bg1"/>
                </a:solidFill>
              </a:rPr>
              <a:t>フェスタでの放映</a:t>
            </a:r>
            <a:endParaRPr kumimoji="1" lang="en-US" altLang="ja-JP" sz="2800" dirty="0" smtClean="0">
              <a:solidFill>
                <a:schemeClr val="bg1"/>
              </a:solidFill>
            </a:endParaRPr>
          </a:p>
          <a:p>
            <a:endParaRPr lang="en-US" altLang="ja-JP" sz="2800" dirty="0">
              <a:solidFill>
                <a:schemeClr val="bg1"/>
              </a:solidFill>
            </a:endParaRPr>
          </a:p>
          <a:p>
            <a:r>
              <a:rPr kumimoji="1" lang="ja-JP" altLang="en-US" sz="2800" dirty="0" smtClean="0">
                <a:solidFill>
                  <a:schemeClr val="bg1"/>
                </a:solidFill>
              </a:rPr>
              <a:t>・「ステーションの集い」の開催</a:t>
            </a:r>
            <a:endParaRPr kumimoji="1" lang="en-US" altLang="ja-JP" sz="2800" dirty="0" smtClean="0">
              <a:solidFill>
                <a:schemeClr val="bg1"/>
              </a:solidFill>
            </a:endParaRPr>
          </a:p>
          <a:p>
            <a:r>
              <a:rPr lang="ja-JP" altLang="en-US" sz="2800" dirty="0">
                <a:solidFill>
                  <a:schemeClr val="bg1"/>
                </a:solidFill>
              </a:rPr>
              <a:t>　</a:t>
            </a:r>
            <a:r>
              <a:rPr lang="ja-JP" altLang="en-US" sz="2800" dirty="0" smtClean="0">
                <a:solidFill>
                  <a:schemeClr val="bg1"/>
                </a:solidFill>
              </a:rPr>
              <a:t>季刊紙への掲載</a:t>
            </a:r>
            <a:endParaRPr kumimoji="1" lang="en-US" altLang="ja-JP" sz="2800" dirty="0" smtClean="0">
              <a:solidFill>
                <a:schemeClr val="bg1"/>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831" y="404476"/>
            <a:ext cx="1874044" cy="2073498"/>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7576" y="2675376"/>
            <a:ext cx="2844937" cy="1896624"/>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663" y="4769402"/>
            <a:ext cx="2440597" cy="1831771"/>
          </a:xfrm>
          <a:prstGeom prst="rect">
            <a:avLst/>
          </a:prstGeom>
        </p:spPr>
      </p:pic>
    </p:spTree>
    <p:extLst>
      <p:ext uri="{BB962C8B-B14F-4D97-AF65-F5344CB8AC3E}">
        <p14:creationId xmlns:p14="http://schemas.microsoft.com/office/powerpoint/2010/main" val="277769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3772" y="216523"/>
            <a:ext cx="3138087" cy="785005"/>
          </a:xfrm>
        </p:spPr>
        <p:txBody>
          <a:bodyPr>
            <a:noAutofit/>
          </a:bodyPr>
          <a:lstStyle/>
          <a:p>
            <a:r>
              <a:rPr kumimoji="1" lang="ja-JP" altLang="en-US" sz="3600" b="1" dirty="0" smtClean="0">
                <a:solidFill>
                  <a:schemeClr val="accent2"/>
                </a:solidFill>
              </a:rPr>
              <a:t>スポーツ部会</a:t>
            </a:r>
            <a:endParaRPr kumimoji="1" lang="ja-JP" altLang="en-US" sz="3600" b="1" dirty="0">
              <a:solidFill>
                <a:schemeClr val="accent2"/>
              </a:solidFill>
            </a:endParaRPr>
          </a:p>
        </p:txBody>
      </p:sp>
      <p:sp>
        <p:nvSpPr>
          <p:cNvPr id="5" name="テキスト ボックス 4"/>
          <p:cNvSpPr txBox="1"/>
          <p:nvPr/>
        </p:nvSpPr>
        <p:spPr>
          <a:xfrm>
            <a:off x="4049810" y="1200829"/>
            <a:ext cx="4888128" cy="5262979"/>
          </a:xfrm>
          <a:prstGeom prst="rect">
            <a:avLst/>
          </a:prstGeom>
          <a:noFill/>
        </p:spPr>
        <p:txBody>
          <a:bodyPr wrap="square" rtlCol="0">
            <a:spAutoFit/>
          </a:bodyPr>
          <a:lstStyle/>
          <a:p>
            <a:r>
              <a:rPr lang="ja-JP" altLang="en-US" sz="2800" dirty="0" smtClean="0">
                <a:solidFill>
                  <a:schemeClr val="bg1"/>
                </a:solidFill>
              </a:rPr>
              <a:t>・</a:t>
            </a:r>
            <a:r>
              <a:rPr lang="en-US" altLang="ja-JP" sz="2800" dirty="0">
                <a:solidFill>
                  <a:schemeClr val="bg1"/>
                </a:solidFill>
              </a:rPr>
              <a:t>SOS</a:t>
            </a:r>
            <a:r>
              <a:rPr lang="ja-JP" altLang="en-US" sz="2800" dirty="0">
                <a:solidFill>
                  <a:schemeClr val="bg1"/>
                </a:solidFill>
              </a:rPr>
              <a:t>おきよう体操の普及</a:t>
            </a:r>
            <a:endParaRPr lang="en-US" altLang="ja-JP" sz="2800" dirty="0">
              <a:solidFill>
                <a:schemeClr val="bg1"/>
              </a:solidFill>
            </a:endParaRPr>
          </a:p>
          <a:p>
            <a:r>
              <a:rPr lang="ja-JP" altLang="en-US" sz="2800" dirty="0" smtClean="0">
                <a:solidFill>
                  <a:schemeClr val="bg1"/>
                </a:solidFill>
              </a:rPr>
              <a:t>・校区別ウォーキングコース</a:t>
            </a:r>
            <a:endParaRPr lang="en-US" altLang="ja-JP" sz="2800" dirty="0" smtClean="0">
              <a:solidFill>
                <a:schemeClr val="bg1"/>
              </a:solidFill>
            </a:endParaRPr>
          </a:p>
          <a:p>
            <a:r>
              <a:rPr lang="ja-JP" altLang="en-US" sz="2800" dirty="0">
                <a:solidFill>
                  <a:schemeClr val="bg1"/>
                </a:solidFill>
              </a:rPr>
              <a:t>　</a:t>
            </a:r>
            <a:r>
              <a:rPr lang="ja-JP" altLang="en-US" sz="2800" dirty="0" smtClean="0">
                <a:solidFill>
                  <a:schemeClr val="bg1"/>
                </a:solidFill>
              </a:rPr>
              <a:t>の作成・確認</a:t>
            </a:r>
            <a:endParaRPr lang="en-US" altLang="ja-JP" sz="2800" dirty="0">
              <a:solidFill>
                <a:schemeClr val="bg1"/>
              </a:solidFill>
            </a:endParaRPr>
          </a:p>
          <a:p>
            <a:r>
              <a:rPr lang="ja-JP" altLang="en-US" sz="2800" dirty="0">
                <a:solidFill>
                  <a:schemeClr val="bg1"/>
                </a:solidFill>
              </a:rPr>
              <a:t>・運動継続手帳</a:t>
            </a:r>
            <a:r>
              <a:rPr lang="ja-JP" altLang="en-US" sz="2800" dirty="0" smtClean="0">
                <a:solidFill>
                  <a:schemeClr val="bg1"/>
                </a:solidFill>
              </a:rPr>
              <a:t>の作成・普及</a:t>
            </a:r>
            <a:endParaRPr lang="en-US" altLang="ja-JP" sz="2800" dirty="0" smtClean="0">
              <a:solidFill>
                <a:schemeClr val="bg1"/>
              </a:solidFill>
            </a:endParaRPr>
          </a:p>
          <a:p>
            <a:endParaRPr lang="en-US" altLang="ja-JP" sz="2800" dirty="0" smtClean="0">
              <a:solidFill>
                <a:schemeClr val="bg1"/>
              </a:solidFill>
            </a:endParaRPr>
          </a:p>
          <a:p>
            <a:r>
              <a:rPr lang="ja-JP" altLang="en-US" sz="2800" dirty="0" smtClean="0">
                <a:solidFill>
                  <a:schemeClr val="bg1"/>
                </a:solidFill>
              </a:rPr>
              <a:t>・ウォーキング大会</a:t>
            </a:r>
            <a:endParaRPr lang="en-US" altLang="ja-JP" sz="2800" dirty="0" smtClean="0">
              <a:solidFill>
                <a:schemeClr val="bg1"/>
              </a:solidFill>
            </a:endParaRPr>
          </a:p>
          <a:p>
            <a:r>
              <a:rPr lang="ja-JP" altLang="en-US" sz="2800" dirty="0" smtClean="0">
                <a:solidFill>
                  <a:schemeClr val="bg1"/>
                </a:solidFill>
              </a:rPr>
              <a:t>・歩き方講座</a:t>
            </a:r>
            <a:endParaRPr lang="en-US" altLang="ja-JP" sz="2800" dirty="0" smtClean="0">
              <a:solidFill>
                <a:schemeClr val="bg1"/>
              </a:solidFill>
            </a:endParaRPr>
          </a:p>
          <a:p>
            <a:r>
              <a:rPr lang="ja-JP" altLang="en-US" sz="2800" dirty="0" smtClean="0">
                <a:solidFill>
                  <a:schemeClr val="bg1"/>
                </a:solidFill>
              </a:rPr>
              <a:t>・小学生以上の体力測定</a:t>
            </a:r>
            <a:endParaRPr lang="en-US" altLang="ja-JP" sz="2800" dirty="0" smtClean="0">
              <a:solidFill>
                <a:schemeClr val="bg1"/>
              </a:solidFill>
            </a:endParaRPr>
          </a:p>
          <a:p>
            <a:endParaRPr lang="en-US" altLang="ja-JP" sz="2800" dirty="0">
              <a:solidFill>
                <a:schemeClr val="bg1"/>
              </a:solidFill>
            </a:endParaRPr>
          </a:p>
          <a:p>
            <a:r>
              <a:rPr lang="ja-JP" altLang="en-US" sz="2800" dirty="0" smtClean="0">
                <a:solidFill>
                  <a:schemeClr val="bg1"/>
                </a:solidFill>
              </a:rPr>
              <a:t>・モデルステーション等での</a:t>
            </a:r>
            <a:endParaRPr lang="en-US" altLang="ja-JP" sz="2800" dirty="0" smtClean="0">
              <a:solidFill>
                <a:schemeClr val="bg1"/>
              </a:solidFill>
            </a:endParaRPr>
          </a:p>
          <a:p>
            <a:r>
              <a:rPr lang="ja-JP" altLang="en-US" sz="2800" dirty="0">
                <a:solidFill>
                  <a:schemeClr val="bg1"/>
                </a:solidFill>
              </a:rPr>
              <a:t>　</a:t>
            </a:r>
            <a:r>
              <a:rPr lang="ja-JP" altLang="en-US" sz="2800" dirty="0" smtClean="0">
                <a:solidFill>
                  <a:schemeClr val="bg1"/>
                </a:solidFill>
              </a:rPr>
              <a:t>おきよう体操指導</a:t>
            </a:r>
            <a:endParaRPr lang="en-US" altLang="ja-JP" sz="2800" dirty="0" smtClean="0">
              <a:solidFill>
                <a:schemeClr val="bg1"/>
              </a:solidFill>
            </a:endParaRPr>
          </a:p>
          <a:p>
            <a:r>
              <a:rPr lang="ja-JP" altLang="en-US" sz="2800" dirty="0" smtClean="0">
                <a:solidFill>
                  <a:schemeClr val="bg1"/>
                </a:solidFill>
              </a:rPr>
              <a:t>・ステーションでの講演</a:t>
            </a:r>
            <a:endParaRPr lang="en-US" altLang="ja-JP" sz="2800" dirty="0">
              <a:solidFill>
                <a:schemeClr val="bg1"/>
              </a:solidFill>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176" y="1344188"/>
            <a:ext cx="3066371" cy="2299779"/>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76" y="3986627"/>
            <a:ext cx="3111769" cy="2335514"/>
          </a:xfrm>
          <a:prstGeom prst="rect">
            <a:avLst/>
          </a:prstGeom>
        </p:spPr>
      </p:pic>
    </p:spTree>
    <p:extLst>
      <p:ext uri="{BB962C8B-B14F-4D97-AF65-F5344CB8AC3E}">
        <p14:creationId xmlns:p14="http://schemas.microsoft.com/office/powerpoint/2010/main" val="661550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42706" y="334756"/>
            <a:ext cx="3126693" cy="741332"/>
          </a:xfrm>
        </p:spPr>
        <p:txBody>
          <a:bodyPr>
            <a:noAutofit/>
          </a:bodyPr>
          <a:lstStyle/>
          <a:p>
            <a:r>
              <a:rPr kumimoji="1" lang="ja-JP" altLang="en-US" sz="3600" b="1" dirty="0" smtClean="0">
                <a:solidFill>
                  <a:schemeClr val="accent2"/>
                </a:solidFill>
              </a:rPr>
              <a:t>スマイル部会</a:t>
            </a:r>
            <a:endParaRPr kumimoji="1" lang="ja-JP" altLang="en-US" sz="3600" b="1" dirty="0">
              <a:solidFill>
                <a:schemeClr val="accent2"/>
              </a:solidFill>
            </a:endParaRPr>
          </a:p>
        </p:txBody>
      </p:sp>
      <p:sp>
        <p:nvSpPr>
          <p:cNvPr id="3" name="テキスト ボックス 2"/>
          <p:cNvSpPr txBox="1"/>
          <p:nvPr/>
        </p:nvSpPr>
        <p:spPr>
          <a:xfrm>
            <a:off x="767852" y="1302559"/>
            <a:ext cx="4299572" cy="4832092"/>
          </a:xfrm>
          <a:prstGeom prst="rect">
            <a:avLst/>
          </a:prstGeom>
          <a:noFill/>
        </p:spPr>
        <p:txBody>
          <a:bodyPr wrap="square" rtlCol="0">
            <a:spAutoFit/>
          </a:bodyPr>
          <a:lstStyle/>
          <a:p>
            <a:r>
              <a:rPr kumimoji="1" lang="ja-JP" altLang="en-US" sz="2800" dirty="0" smtClean="0">
                <a:solidFill>
                  <a:schemeClr val="bg1"/>
                </a:solidFill>
              </a:rPr>
              <a:t>・健康・情報センターの活用</a:t>
            </a:r>
            <a:endParaRPr kumimoji="1" lang="en-US" altLang="ja-JP" sz="2800" dirty="0" smtClean="0">
              <a:solidFill>
                <a:schemeClr val="bg1"/>
              </a:solidFill>
            </a:endParaRPr>
          </a:p>
          <a:p>
            <a:r>
              <a:rPr kumimoji="1" lang="ja-JP" altLang="en-US" sz="2800" dirty="0" smtClean="0">
                <a:solidFill>
                  <a:schemeClr val="bg1"/>
                </a:solidFill>
              </a:rPr>
              <a:t>・「老後の構え方入門」</a:t>
            </a:r>
            <a:endParaRPr kumimoji="1" lang="en-US" altLang="ja-JP" sz="2800" dirty="0" smtClean="0">
              <a:solidFill>
                <a:schemeClr val="bg1"/>
              </a:solidFill>
            </a:endParaRPr>
          </a:p>
          <a:p>
            <a:r>
              <a:rPr lang="ja-JP" altLang="en-US" sz="2800" dirty="0">
                <a:solidFill>
                  <a:schemeClr val="bg1"/>
                </a:solidFill>
              </a:rPr>
              <a:t>　</a:t>
            </a:r>
            <a:r>
              <a:rPr lang="ja-JP" altLang="en-US" sz="2800" dirty="0" smtClean="0">
                <a:solidFill>
                  <a:schemeClr val="bg1"/>
                </a:solidFill>
              </a:rPr>
              <a:t>　　　</a:t>
            </a:r>
            <a:r>
              <a:rPr kumimoji="1" lang="ja-JP" altLang="en-US" sz="2800" dirty="0" smtClean="0">
                <a:solidFill>
                  <a:schemeClr val="bg1"/>
                </a:solidFill>
              </a:rPr>
              <a:t>講座の開催</a:t>
            </a:r>
            <a:endParaRPr kumimoji="1" lang="en-US" altLang="ja-JP" sz="2800" dirty="0" smtClean="0">
              <a:solidFill>
                <a:schemeClr val="bg1"/>
              </a:solidFill>
            </a:endParaRPr>
          </a:p>
          <a:p>
            <a:endParaRPr lang="en-US" altLang="ja-JP" sz="2800" dirty="0" smtClean="0">
              <a:solidFill>
                <a:schemeClr val="bg1"/>
              </a:solidFill>
            </a:endParaRPr>
          </a:p>
          <a:p>
            <a:r>
              <a:rPr lang="ja-JP" altLang="en-US" sz="2800" dirty="0" smtClean="0">
                <a:solidFill>
                  <a:schemeClr val="bg1"/>
                </a:solidFill>
              </a:rPr>
              <a:t>・笑って歌おうカラオケ大会</a:t>
            </a:r>
            <a:endParaRPr lang="en-US" altLang="ja-JP" sz="2800" dirty="0" smtClean="0">
              <a:solidFill>
                <a:schemeClr val="bg1"/>
              </a:solidFill>
            </a:endParaRPr>
          </a:p>
          <a:p>
            <a:r>
              <a:rPr lang="ja-JP" altLang="en-US" sz="2800" dirty="0" smtClean="0">
                <a:solidFill>
                  <a:schemeClr val="bg1"/>
                </a:solidFill>
              </a:rPr>
              <a:t>・スマイル川柳</a:t>
            </a:r>
            <a:endParaRPr lang="en-US" altLang="ja-JP" sz="2800" dirty="0" smtClean="0">
              <a:solidFill>
                <a:schemeClr val="bg1"/>
              </a:solidFill>
            </a:endParaRPr>
          </a:p>
          <a:p>
            <a:r>
              <a:rPr lang="ja-JP" altLang="en-US" sz="2800" dirty="0" smtClean="0">
                <a:solidFill>
                  <a:schemeClr val="bg1"/>
                </a:solidFill>
              </a:rPr>
              <a:t>・ハイハイレース</a:t>
            </a:r>
            <a:endParaRPr lang="en-US" altLang="ja-JP" sz="2800" dirty="0" smtClean="0">
              <a:solidFill>
                <a:schemeClr val="bg1"/>
              </a:solidFill>
            </a:endParaRPr>
          </a:p>
          <a:p>
            <a:r>
              <a:rPr lang="ja-JP" altLang="en-US" sz="2800" dirty="0" smtClean="0">
                <a:solidFill>
                  <a:schemeClr val="bg1"/>
                </a:solidFill>
              </a:rPr>
              <a:t>・三世代ビンゴ大会</a:t>
            </a:r>
            <a:endParaRPr lang="en-US" altLang="ja-JP" sz="2800" dirty="0">
              <a:solidFill>
                <a:schemeClr val="bg1"/>
              </a:solidFill>
            </a:endParaRPr>
          </a:p>
          <a:p>
            <a:endParaRPr lang="en-US" altLang="ja-JP" sz="2800" dirty="0">
              <a:solidFill>
                <a:schemeClr val="bg1"/>
              </a:solidFill>
            </a:endParaRPr>
          </a:p>
          <a:p>
            <a:r>
              <a:rPr kumimoji="1" lang="ja-JP" altLang="en-US" sz="2800" dirty="0" smtClean="0">
                <a:solidFill>
                  <a:schemeClr val="bg1"/>
                </a:solidFill>
              </a:rPr>
              <a:t>・「今月のスマイル」</a:t>
            </a:r>
            <a:endParaRPr kumimoji="1" lang="en-US" altLang="ja-JP" sz="2800" dirty="0" smtClean="0">
              <a:solidFill>
                <a:schemeClr val="bg1"/>
              </a:solidFill>
            </a:endParaRPr>
          </a:p>
          <a:p>
            <a:r>
              <a:rPr lang="ja-JP" altLang="en-US" sz="2800" dirty="0">
                <a:solidFill>
                  <a:schemeClr val="bg1"/>
                </a:solidFill>
              </a:rPr>
              <a:t>　ステーション</a:t>
            </a:r>
            <a:r>
              <a:rPr lang="ja-JP" altLang="en-US" sz="2800" dirty="0" smtClean="0">
                <a:solidFill>
                  <a:schemeClr val="bg1"/>
                </a:solidFill>
              </a:rPr>
              <a:t>での掲示</a:t>
            </a:r>
            <a:endParaRPr kumimoji="1" lang="en-US" altLang="ja-JP" sz="2800" dirty="0" smtClean="0">
              <a:solidFill>
                <a:schemeClr val="bg1"/>
              </a:solidFill>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5448" y="341557"/>
            <a:ext cx="2560820" cy="1922004"/>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073" y="2496517"/>
            <a:ext cx="2534195" cy="1901617"/>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291" y="4631090"/>
            <a:ext cx="2936383" cy="1956960"/>
          </a:xfrm>
          <a:prstGeom prst="rect">
            <a:avLst/>
          </a:prstGeom>
        </p:spPr>
      </p:pic>
    </p:spTree>
    <p:extLst>
      <p:ext uri="{BB962C8B-B14F-4D97-AF65-F5344CB8AC3E}">
        <p14:creationId xmlns:p14="http://schemas.microsoft.com/office/powerpoint/2010/main" val="3448273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92378" y="354109"/>
            <a:ext cx="3062298" cy="702696"/>
          </a:xfrm>
        </p:spPr>
        <p:txBody>
          <a:bodyPr>
            <a:noAutofit/>
          </a:bodyPr>
          <a:lstStyle/>
          <a:p>
            <a:r>
              <a:rPr kumimoji="1" lang="ja-JP" altLang="en-US" sz="3600" b="1" dirty="0" smtClean="0">
                <a:solidFill>
                  <a:schemeClr val="accent2"/>
                </a:solidFill>
              </a:rPr>
              <a:t>スタイル部会</a:t>
            </a:r>
            <a:endParaRPr kumimoji="1" lang="ja-JP" altLang="en-US" sz="3600" b="1" dirty="0">
              <a:solidFill>
                <a:schemeClr val="accent2"/>
              </a:solidFill>
            </a:endParaRPr>
          </a:p>
        </p:txBody>
      </p:sp>
      <p:sp>
        <p:nvSpPr>
          <p:cNvPr id="5" name="テキスト ボックス 4"/>
          <p:cNvSpPr txBox="1"/>
          <p:nvPr/>
        </p:nvSpPr>
        <p:spPr>
          <a:xfrm>
            <a:off x="4393042" y="1590071"/>
            <a:ext cx="4635048" cy="3970318"/>
          </a:xfrm>
          <a:prstGeom prst="rect">
            <a:avLst/>
          </a:prstGeom>
          <a:noFill/>
        </p:spPr>
        <p:txBody>
          <a:bodyPr wrap="square" rtlCol="0">
            <a:spAutoFit/>
          </a:bodyPr>
          <a:lstStyle/>
          <a:p>
            <a:r>
              <a:rPr lang="ja-JP" altLang="en-US" sz="2800" dirty="0" smtClean="0">
                <a:solidFill>
                  <a:schemeClr val="bg1"/>
                </a:solidFill>
              </a:rPr>
              <a:t>・</a:t>
            </a:r>
            <a:r>
              <a:rPr lang="ja-JP" altLang="en-US" sz="2800" dirty="0" err="1" smtClean="0">
                <a:solidFill>
                  <a:schemeClr val="bg1"/>
                </a:solidFill>
              </a:rPr>
              <a:t>かむかむ</a:t>
            </a:r>
            <a:r>
              <a:rPr lang="ja-JP" altLang="en-US" sz="2800" dirty="0" smtClean="0">
                <a:solidFill>
                  <a:schemeClr val="bg1"/>
                </a:solidFill>
              </a:rPr>
              <a:t>教室の開催</a:t>
            </a:r>
            <a:endParaRPr lang="en-US" altLang="ja-JP" sz="2800" dirty="0">
              <a:solidFill>
                <a:schemeClr val="bg1"/>
              </a:solidFill>
            </a:endParaRPr>
          </a:p>
          <a:p>
            <a:r>
              <a:rPr lang="ja-JP" altLang="en-US" sz="2800" dirty="0" smtClean="0">
                <a:solidFill>
                  <a:schemeClr val="bg1"/>
                </a:solidFill>
              </a:rPr>
              <a:t>・</a:t>
            </a:r>
            <a:r>
              <a:rPr lang="ja-JP" altLang="en-US" sz="2800" dirty="0" err="1" smtClean="0">
                <a:solidFill>
                  <a:schemeClr val="bg1"/>
                </a:solidFill>
              </a:rPr>
              <a:t>ね</a:t>
            </a:r>
            <a:r>
              <a:rPr lang="ja-JP" altLang="en-US" sz="2800" dirty="0" smtClean="0">
                <a:solidFill>
                  <a:schemeClr val="bg1"/>
                </a:solidFill>
              </a:rPr>
              <a:t>たろう食育博士養成講座</a:t>
            </a:r>
            <a:endParaRPr lang="en-US" altLang="ja-JP" sz="2800" dirty="0" smtClean="0">
              <a:solidFill>
                <a:schemeClr val="bg1"/>
              </a:solidFill>
            </a:endParaRPr>
          </a:p>
          <a:p>
            <a:r>
              <a:rPr lang="ja-JP" altLang="en-US" sz="2800" dirty="0">
                <a:solidFill>
                  <a:schemeClr val="bg1"/>
                </a:solidFill>
              </a:rPr>
              <a:t>　</a:t>
            </a:r>
            <a:r>
              <a:rPr lang="ja-JP" altLang="en-US" sz="2800" dirty="0" smtClean="0">
                <a:solidFill>
                  <a:schemeClr val="bg1"/>
                </a:solidFill>
              </a:rPr>
              <a:t>　　</a:t>
            </a:r>
            <a:r>
              <a:rPr lang="ja-JP" altLang="en-US" sz="2800" dirty="0" err="1" smtClean="0">
                <a:solidFill>
                  <a:schemeClr val="bg1"/>
                </a:solidFill>
              </a:rPr>
              <a:t>への</a:t>
            </a:r>
            <a:r>
              <a:rPr lang="ja-JP" altLang="en-US" sz="2800" dirty="0" smtClean="0">
                <a:solidFill>
                  <a:schemeClr val="bg1"/>
                </a:solidFill>
              </a:rPr>
              <a:t>関わり</a:t>
            </a:r>
            <a:endParaRPr lang="en-US" altLang="ja-JP" sz="2800" dirty="0" smtClean="0">
              <a:solidFill>
                <a:schemeClr val="bg1"/>
              </a:solidFill>
            </a:endParaRPr>
          </a:p>
          <a:p>
            <a:endParaRPr lang="en-US" altLang="ja-JP" sz="2800" dirty="0">
              <a:solidFill>
                <a:schemeClr val="bg1"/>
              </a:solidFill>
            </a:endParaRPr>
          </a:p>
          <a:p>
            <a:r>
              <a:rPr lang="ja-JP" altLang="en-US" sz="2800" dirty="0" smtClean="0">
                <a:solidFill>
                  <a:schemeClr val="bg1"/>
                </a:solidFill>
              </a:rPr>
              <a:t>・ウルトラクイズ</a:t>
            </a:r>
            <a:endParaRPr lang="en-US" altLang="ja-JP" sz="2800" dirty="0" smtClean="0">
              <a:solidFill>
                <a:schemeClr val="bg1"/>
              </a:solidFill>
            </a:endParaRPr>
          </a:p>
          <a:p>
            <a:r>
              <a:rPr lang="ja-JP" altLang="en-US" sz="2800" dirty="0" smtClean="0">
                <a:solidFill>
                  <a:schemeClr val="bg1"/>
                </a:solidFill>
              </a:rPr>
              <a:t>・</a:t>
            </a:r>
            <a:r>
              <a:rPr lang="ja-JP" altLang="en-US" sz="2800" dirty="0" err="1" smtClean="0">
                <a:solidFill>
                  <a:schemeClr val="bg1"/>
                </a:solidFill>
              </a:rPr>
              <a:t>かむかむの</a:t>
            </a:r>
            <a:r>
              <a:rPr lang="ja-JP" altLang="en-US" sz="2800" dirty="0" smtClean="0">
                <a:solidFill>
                  <a:schemeClr val="bg1"/>
                </a:solidFill>
              </a:rPr>
              <a:t>紙芝居</a:t>
            </a:r>
            <a:endParaRPr lang="en-US" altLang="ja-JP" sz="2800" dirty="0" smtClean="0">
              <a:solidFill>
                <a:schemeClr val="bg1"/>
              </a:solidFill>
            </a:endParaRPr>
          </a:p>
          <a:p>
            <a:endParaRPr lang="en-US" altLang="ja-JP" sz="2800" dirty="0" smtClean="0">
              <a:solidFill>
                <a:schemeClr val="bg1"/>
              </a:solidFill>
            </a:endParaRPr>
          </a:p>
          <a:p>
            <a:r>
              <a:rPr lang="ja-JP" altLang="en-US" sz="2800" dirty="0" smtClean="0">
                <a:solidFill>
                  <a:schemeClr val="bg1"/>
                </a:solidFill>
              </a:rPr>
              <a:t>・禁煙講座への出席</a:t>
            </a:r>
            <a:endParaRPr lang="en-US" altLang="ja-JP" sz="2800" dirty="0" smtClean="0">
              <a:solidFill>
                <a:schemeClr val="bg1"/>
              </a:solidFill>
            </a:endParaRPr>
          </a:p>
          <a:p>
            <a:r>
              <a:rPr lang="ja-JP" altLang="en-US" sz="2800" dirty="0" smtClean="0">
                <a:solidFill>
                  <a:schemeClr val="bg1"/>
                </a:solidFill>
              </a:rPr>
              <a:t>・ステーションでの講演</a:t>
            </a:r>
            <a:r>
              <a:rPr lang="ja-JP" altLang="en-US" sz="2800" dirty="0">
                <a:solidFill>
                  <a:schemeClr val="bg1"/>
                </a:solidFill>
              </a:rPr>
              <a:t>　</a:t>
            </a:r>
            <a:endParaRPr lang="en-US" altLang="ja-JP" sz="2800" dirty="0">
              <a:solidFill>
                <a:schemeClr val="bg1"/>
              </a:solidFill>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2029" y="420783"/>
            <a:ext cx="2362584" cy="1771938"/>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35" y="2423873"/>
            <a:ext cx="2582972" cy="193723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476" y="4592255"/>
            <a:ext cx="2584511" cy="1937333"/>
          </a:xfrm>
          <a:prstGeom prst="rect">
            <a:avLst/>
          </a:prstGeom>
        </p:spPr>
      </p:pic>
    </p:spTree>
    <p:extLst>
      <p:ext uri="{BB962C8B-B14F-4D97-AF65-F5344CB8AC3E}">
        <p14:creationId xmlns:p14="http://schemas.microsoft.com/office/powerpoint/2010/main" val="3797077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7492" y="325133"/>
            <a:ext cx="7782717" cy="826284"/>
          </a:xfrm>
        </p:spPr>
        <p:txBody>
          <a:bodyPr>
            <a:normAutofit/>
          </a:bodyPr>
          <a:lstStyle/>
          <a:p>
            <a:r>
              <a:rPr kumimoji="1" lang="en-US" altLang="ja-JP" sz="3600" b="1" dirty="0" smtClean="0">
                <a:solidFill>
                  <a:schemeClr val="accent2"/>
                </a:solidFill>
                <a:latin typeface="+mn-ea"/>
                <a:ea typeface="+mn-ea"/>
              </a:rPr>
              <a:t>SOS</a:t>
            </a:r>
            <a:r>
              <a:rPr kumimoji="1" lang="ja-JP" altLang="en-US" sz="3600" b="1" dirty="0" smtClean="0">
                <a:solidFill>
                  <a:schemeClr val="accent2"/>
                </a:solidFill>
                <a:latin typeface="+mn-ea"/>
                <a:ea typeface="+mn-ea"/>
              </a:rPr>
              <a:t>健康づくり計画　シンボルマーク</a:t>
            </a:r>
            <a:endParaRPr kumimoji="1" lang="ja-JP" altLang="en-US" sz="3600" b="1" dirty="0">
              <a:solidFill>
                <a:schemeClr val="accent2"/>
              </a:solidFill>
              <a:latin typeface="+mn-ea"/>
              <a:ea typeface="+mn-ea"/>
            </a:endParaRPr>
          </a:p>
        </p:txBody>
      </p:sp>
      <p:sp>
        <p:nvSpPr>
          <p:cNvPr id="5" name="角丸四角形吹き出し 4"/>
          <p:cNvSpPr/>
          <p:nvPr/>
        </p:nvSpPr>
        <p:spPr>
          <a:xfrm>
            <a:off x="1516436" y="4910197"/>
            <a:ext cx="5858359" cy="1224136"/>
          </a:xfrm>
          <a:prstGeom prst="wedgeRoundRectCallout">
            <a:avLst>
              <a:gd name="adj1" fmla="val -5881"/>
              <a:gd name="adj2" fmla="val -79108"/>
              <a:gd name="adj3" fmla="val 16667"/>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「渦</a:t>
            </a:r>
            <a:r>
              <a:rPr lang="ja-JP" altLang="en-US" sz="2800" dirty="0" smtClean="0">
                <a:solidFill>
                  <a:schemeClr val="tx1"/>
                </a:solidFill>
              </a:rPr>
              <a:t>」：健康づくり</a:t>
            </a:r>
            <a:r>
              <a:rPr lang="ja-JP" altLang="en-US" sz="2800" dirty="0">
                <a:solidFill>
                  <a:schemeClr val="tx1"/>
                </a:solidFill>
              </a:rPr>
              <a:t>に</a:t>
            </a:r>
            <a:r>
              <a:rPr lang="ja-JP" altLang="en-US" sz="2800" dirty="0" smtClean="0">
                <a:solidFill>
                  <a:schemeClr val="tx1"/>
                </a:solidFill>
              </a:rPr>
              <a:t>巻き込む</a:t>
            </a:r>
            <a:endParaRPr lang="en-US" altLang="ja-JP" sz="2800" dirty="0" smtClean="0">
              <a:solidFill>
                <a:schemeClr val="tx1"/>
              </a:solidFill>
            </a:endParaRPr>
          </a:p>
          <a:p>
            <a:r>
              <a:rPr lang="ja-JP" altLang="en-US" sz="2800" dirty="0">
                <a:solidFill>
                  <a:schemeClr val="tx1"/>
                </a:solidFill>
              </a:rPr>
              <a:t>「かたつむり</a:t>
            </a:r>
            <a:r>
              <a:rPr lang="ja-JP" altLang="en-US" sz="2800" dirty="0" smtClean="0">
                <a:solidFill>
                  <a:schemeClr val="tx1"/>
                </a:solidFill>
              </a:rPr>
              <a:t>」：ゆっくり、確実に進む</a:t>
            </a:r>
            <a:endParaRPr lang="en-US" altLang="ja-JP" sz="2800" dirty="0">
              <a:solidFill>
                <a:schemeClr val="tx1"/>
              </a:solidFill>
            </a:endParaRPr>
          </a:p>
        </p:txBody>
      </p:sp>
      <p:pic>
        <p:nvPicPr>
          <p:cNvPr id="1027" name="Picture 3" descr="C:\Users\r-hase\Desktop\山陽小野田ステーションロゴ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179" y="2317909"/>
            <a:ext cx="5400600" cy="21186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hase\Desktop\山陽小野田ステーションロゴ文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593" y="1525821"/>
            <a:ext cx="6259773" cy="685294"/>
          </a:xfrm>
          <a:prstGeom prst="rect">
            <a:avLst/>
          </a:prstGeom>
          <a:noFill/>
          <a:extLst>
            <a:ext uri="{909E8E84-426E-40DD-AFC4-6F175D3DCCD1}">
              <a14:hiddenFill xmlns:a14="http://schemas.microsoft.com/office/drawing/2010/main">
                <a:solidFill>
                  <a:srgbClr val="FFFFFF"/>
                </a:solidFill>
              </a14:hiddenFill>
            </a:ext>
          </a:extLst>
        </p:spPr>
      </p:pic>
      <p:sp>
        <p:nvSpPr>
          <p:cNvPr id="6" name="ドーナツ 5"/>
          <p:cNvSpPr/>
          <p:nvPr/>
        </p:nvSpPr>
        <p:spPr>
          <a:xfrm>
            <a:off x="5018100" y="1347019"/>
            <a:ext cx="2880320" cy="1042898"/>
          </a:xfrm>
          <a:prstGeom prst="donut">
            <a:avLst>
              <a:gd name="adj" fmla="val 106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71380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09157" y="116632"/>
            <a:ext cx="3325686" cy="760024"/>
          </a:xfrm>
        </p:spPr>
        <p:txBody>
          <a:bodyPr>
            <a:noAutofit/>
          </a:bodyPr>
          <a:lstStyle/>
          <a:p>
            <a:r>
              <a:rPr kumimoji="1" lang="ja-JP" altLang="en-US" sz="3200" b="1" dirty="0" smtClean="0">
                <a:solidFill>
                  <a:schemeClr val="accent2"/>
                </a:solidFill>
              </a:rPr>
              <a:t>ステーションとは</a:t>
            </a:r>
            <a:endParaRPr kumimoji="1" lang="ja-JP" altLang="en-US" sz="3200" b="1" dirty="0">
              <a:solidFill>
                <a:schemeClr val="accent2"/>
              </a:solidFill>
            </a:endParaRPr>
          </a:p>
        </p:txBody>
      </p:sp>
      <p:grpSp>
        <p:nvGrpSpPr>
          <p:cNvPr id="11" name="グループ化 10"/>
          <p:cNvGrpSpPr/>
          <p:nvPr/>
        </p:nvGrpSpPr>
        <p:grpSpPr>
          <a:xfrm>
            <a:off x="1358353" y="2279560"/>
            <a:ext cx="6233374" cy="4417453"/>
            <a:chOff x="832857" y="780354"/>
            <a:chExt cx="7545194" cy="5685563"/>
          </a:xfrm>
        </p:grpSpPr>
        <p:pic>
          <p:nvPicPr>
            <p:cNvPr id="2051" name="Picture 3" descr="C:\Users\r-hase\Desktop\2012年SOS健康フェスタ講演\ステーション.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943" y="780354"/>
              <a:ext cx="6665813" cy="5256584"/>
            </a:xfrm>
            <a:prstGeom prst="rect">
              <a:avLst/>
            </a:prstGeom>
            <a:solidFill>
              <a:srgbClr val="FFFF00"/>
            </a:solidFill>
            <a:ln>
              <a:noFill/>
            </a:ln>
            <a:extLst/>
          </p:spPr>
        </p:pic>
        <p:sp>
          <p:nvSpPr>
            <p:cNvPr id="3" name="右矢印 2"/>
            <p:cNvSpPr/>
            <p:nvPr/>
          </p:nvSpPr>
          <p:spPr>
            <a:xfrm rot="2013663">
              <a:off x="5234578" y="3677691"/>
              <a:ext cx="1119483" cy="484632"/>
            </a:xfrm>
            <a:prstGeom prst="rightArrow">
              <a:avLst>
                <a:gd name="adj1" fmla="val 50000"/>
                <a:gd name="adj2" fmla="val 6223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rot="12843181">
              <a:off x="4669231" y="4191889"/>
              <a:ext cx="1119483" cy="484632"/>
            </a:xfrm>
            <a:prstGeom prst="rightArrow">
              <a:avLst>
                <a:gd name="adj1" fmla="val 50000"/>
                <a:gd name="adj2" fmla="val 62232"/>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rot="20014650">
              <a:off x="7258568" y="4282235"/>
              <a:ext cx="1119483" cy="484632"/>
            </a:xfrm>
            <a:prstGeom prst="rightArrow">
              <a:avLst>
                <a:gd name="adj1" fmla="val 50000"/>
                <a:gd name="adj2" fmla="val 6223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rot="2065786">
              <a:off x="6958013" y="5511770"/>
              <a:ext cx="1119483" cy="484632"/>
            </a:xfrm>
            <a:prstGeom prst="rightArrow">
              <a:avLst>
                <a:gd name="adj1" fmla="val 50000"/>
                <a:gd name="adj2" fmla="val 6223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11545440">
              <a:off x="7248237" y="4995427"/>
              <a:ext cx="1119483" cy="484632"/>
            </a:xfrm>
            <a:prstGeom prst="rightArrow">
              <a:avLst>
                <a:gd name="adj1" fmla="val 50000"/>
                <a:gd name="adj2" fmla="val 62232"/>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14963543">
              <a:off x="6159804" y="5663860"/>
              <a:ext cx="1119483" cy="484632"/>
            </a:xfrm>
            <a:prstGeom prst="rightArrow">
              <a:avLst>
                <a:gd name="adj1" fmla="val 50000"/>
                <a:gd name="adj2" fmla="val 62232"/>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rot="19296257">
              <a:off x="832857" y="4697723"/>
              <a:ext cx="3148507" cy="247251"/>
            </a:xfrm>
            <a:prstGeom prst="rightArrow">
              <a:avLst>
                <a:gd name="adj1" fmla="val 50000"/>
                <a:gd name="adj2" fmla="val 62232"/>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rot="8423772">
              <a:off x="1132086" y="4903892"/>
              <a:ext cx="3033802" cy="251386"/>
            </a:xfrm>
            <a:prstGeom prst="rightArrow">
              <a:avLst>
                <a:gd name="adj1" fmla="val 50000"/>
                <a:gd name="adj2" fmla="val 6223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824248" y="880675"/>
            <a:ext cx="8023538" cy="1200329"/>
          </a:xfrm>
          <a:prstGeom prst="rect">
            <a:avLst/>
          </a:prstGeom>
          <a:noFill/>
        </p:spPr>
        <p:txBody>
          <a:bodyPr wrap="square" rtlCol="0">
            <a:spAutoFit/>
          </a:bodyPr>
          <a:lstStyle/>
          <a:p>
            <a:r>
              <a:rPr kumimoji="1" lang="ja-JP" altLang="en-US" sz="2400" dirty="0" smtClean="0">
                <a:solidFill>
                  <a:schemeClr val="bg1"/>
                </a:solidFill>
              </a:rPr>
              <a:t>計画策定時の市民</a:t>
            </a:r>
            <a:r>
              <a:rPr kumimoji="1" lang="ja-JP" altLang="en-US" sz="2400" dirty="0" smtClean="0">
                <a:solidFill>
                  <a:schemeClr val="bg1"/>
                </a:solidFill>
              </a:rPr>
              <a:t>アンケートの結果で浮かび上がってきた</a:t>
            </a:r>
            <a:endParaRPr kumimoji="1" lang="en-US" altLang="ja-JP" sz="2400" dirty="0" smtClean="0">
              <a:solidFill>
                <a:schemeClr val="bg1"/>
              </a:solidFill>
            </a:endParaRPr>
          </a:p>
          <a:p>
            <a:r>
              <a:rPr kumimoji="1" lang="ja-JP" altLang="en-US" sz="2400" dirty="0" smtClean="0">
                <a:solidFill>
                  <a:schemeClr val="bg1"/>
                </a:solidFill>
              </a:rPr>
              <a:t>「情報」、「居場所・役立ち感」 を要素とし、</a:t>
            </a:r>
            <a:endParaRPr kumimoji="1" lang="en-US" altLang="ja-JP" sz="2400" dirty="0" smtClean="0">
              <a:solidFill>
                <a:schemeClr val="bg1"/>
              </a:solidFill>
            </a:endParaRPr>
          </a:p>
          <a:p>
            <a:r>
              <a:rPr lang="ja-JP" altLang="en-US" sz="2400" dirty="0" smtClean="0">
                <a:solidFill>
                  <a:schemeClr val="bg1"/>
                </a:solidFill>
              </a:rPr>
              <a:t>これらを満たす場所として 「ステーション」を柱とした</a:t>
            </a:r>
            <a:endParaRPr kumimoji="1" lang="ja-JP" altLang="en-US" sz="2400" dirty="0">
              <a:solidFill>
                <a:schemeClr val="bg1"/>
              </a:solidFill>
            </a:endParaRPr>
          </a:p>
        </p:txBody>
      </p:sp>
    </p:spTree>
    <p:extLst>
      <p:ext uri="{BB962C8B-B14F-4D97-AF65-F5344CB8AC3E}">
        <p14:creationId xmlns:p14="http://schemas.microsoft.com/office/powerpoint/2010/main" val="464178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3332" y="188640"/>
            <a:ext cx="5095440" cy="658732"/>
          </a:xfrm>
        </p:spPr>
        <p:txBody>
          <a:bodyPr>
            <a:normAutofit/>
          </a:bodyPr>
          <a:lstStyle/>
          <a:p>
            <a:r>
              <a:rPr lang="ja-JP" altLang="ja-JP" sz="3200" b="1" dirty="0">
                <a:solidFill>
                  <a:schemeClr val="accent2"/>
                </a:solidFill>
              </a:rPr>
              <a:t>山陽小野田市中央図書館</a:t>
            </a:r>
            <a:endParaRPr kumimoji="1" lang="ja-JP" altLang="en-US" sz="3200" b="1" dirty="0">
              <a:solidFill>
                <a:schemeClr val="accent2"/>
              </a:solidFill>
            </a:endParaRPr>
          </a:p>
        </p:txBody>
      </p:sp>
      <p:pic>
        <p:nvPicPr>
          <p:cNvPr id="3" name="図 2" descr="http://library.city.sanyo-onoda.lg.jp/annai/chuo/sosKenkou/photo/20120519/s/enteranc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052736"/>
            <a:ext cx="297616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http://library.city.sanyo-onoda.lg.jp/annai/chuo/sosKenkou/photo/20120519/o/igaku_kenkou_in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5772" y="1052736"/>
            <a:ext cx="307859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3332" y="3634364"/>
            <a:ext cx="5154926" cy="2952328"/>
          </a:xfrm>
          <a:prstGeom prst="rect">
            <a:avLst/>
          </a:prstGeom>
        </p:spPr>
      </p:pic>
    </p:spTree>
    <p:extLst>
      <p:ext uri="{BB962C8B-B14F-4D97-AF65-F5344CB8AC3E}">
        <p14:creationId xmlns:p14="http://schemas.microsoft.com/office/powerpoint/2010/main" val="2597412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52736" y="237239"/>
            <a:ext cx="6838528" cy="715798"/>
          </a:xfrm>
        </p:spPr>
        <p:txBody>
          <a:bodyPr>
            <a:normAutofit/>
          </a:bodyPr>
          <a:lstStyle/>
          <a:p>
            <a:r>
              <a:rPr kumimoji="1" lang="ja-JP" altLang="en-US" sz="3200" b="1" dirty="0" smtClean="0">
                <a:solidFill>
                  <a:schemeClr val="accent2"/>
                </a:solidFill>
              </a:rPr>
              <a:t>モデルステーション事業について</a:t>
            </a:r>
            <a:endParaRPr kumimoji="1" lang="ja-JP" altLang="en-US" sz="3200" b="1" dirty="0">
              <a:solidFill>
                <a:schemeClr val="accent2"/>
              </a:solidFill>
            </a:endParaRPr>
          </a:p>
        </p:txBody>
      </p:sp>
      <p:sp>
        <p:nvSpPr>
          <p:cNvPr id="3" name="テキスト ボックス 2"/>
          <p:cNvSpPr txBox="1"/>
          <p:nvPr/>
        </p:nvSpPr>
        <p:spPr>
          <a:xfrm>
            <a:off x="670516" y="1147584"/>
            <a:ext cx="8006743" cy="1261884"/>
          </a:xfrm>
          <a:prstGeom prst="rect">
            <a:avLst/>
          </a:prstGeom>
          <a:noFill/>
        </p:spPr>
        <p:txBody>
          <a:bodyPr wrap="square" rtlCol="0">
            <a:spAutoFit/>
          </a:bodyPr>
          <a:lstStyle/>
          <a:p>
            <a:r>
              <a:rPr lang="ja-JP" altLang="en-US" sz="2400" u="sng" dirty="0" smtClean="0">
                <a:solidFill>
                  <a:schemeClr val="bg1"/>
                </a:solidFill>
              </a:rPr>
              <a:t>「</a:t>
            </a:r>
            <a:r>
              <a:rPr lang="ja-JP" altLang="en-US" sz="2400" u="sng" dirty="0">
                <a:solidFill>
                  <a:schemeClr val="bg1"/>
                </a:solidFill>
              </a:rPr>
              <a:t>ステーションとは何か」</a:t>
            </a:r>
            <a:r>
              <a:rPr lang="ja-JP" altLang="en-US" sz="2400" u="sng" dirty="0" smtClean="0">
                <a:solidFill>
                  <a:schemeClr val="bg1"/>
                </a:solidFill>
              </a:rPr>
              <a:t>が他</a:t>
            </a:r>
            <a:r>
              <a:rPr lang="ja-JP" altLang="en-US" sz="2400" u="sng" dirty="0">
                <a:solidFill>
                  <a:schemeClr val="bg1"/>
                </a:solidFill>
              </a:rPr>
              <a:t>のステーションに見えるよう</a:t>
            </a:r>
            <a:r>
              <a:rPr lang="ja-JP" altLang="en-US" sz="2400" u="sng" dirty="0" smtClean="0">
                <a:solidFill>
                  <a:schemeClr val="bg1"/>
                </a:solidFill>
              </a:rPr>
              <a:t>に、</a:t>
            </a:r>
            <a:endParaRPr lang="en-US" altLang="ja-JP" sz="2400" u="sng" dirty="0" smtClean="0">
              <a:solidFill>
                <a:schemeClr val="bg1"/>
              </a:solidFill>
            </a:endParaRPr>
          </a:p>
          <a:p>
            <a:r>
              <a:rPr lang="ja-JP" altLang="en-US" sz="2400" u="sng" dirty="0" smtClean="0">
                <a:solidFill>
                  <a:schemeClr val="bg1"/>
                </a:solidFill>
              </a:rPr>
              <a:t>山陽</a:t>
            </a:r>
            <a:r>
              <a:rPr lang="ja-JP" altLang="en-US" sz="2400" u="sng" dirty="0">
                <a:solidFill>
                  <a:schemeClr val="bg1"/>
                </a:solidFill>
              </a:rPr>
              <a:t>小野田市民に見えるよう</a:t>
            </a:r>
            <a:r>
              <a:rPr lang="ja-JP" altLang="en-US" sz="2400" u="sng" dirty="0" smtClean="0">
                <a:solidFill>
                  <a:schemeClr val="bg1"/>
                </a:solidFill>
              </a:rPr>
              <a:t>に、</a:t>
            </a:r>
            <a:r>
              <a:rPr lang="ja-JP" altLang="ja-JP" sz="2400" dirty="0" smtClean="0">
                <a:solidFill>
                  <a:schemeClr val="bg1"/>
                </a:solidFill>
              </a:rPr>
              <a:t>平成</a:t>
            </a:r>
            <a:r>
              <a:rPr lang="en-US" altLang="ja-JP" sz="2400" dirty="0" smtClean="0">
                <a:solidFill>
                  <a:schemeClr val="bg1"/>
                </a:solidFill>
              </a:rPr>
              <a:t>25</a:t>
            </a:r>
            <a:r>
              <a:rPr lang="ja-JP" altLang="ja-JP" sz="2400" dirty="0" smtClean="0">
                <a:solidFill>
                  <a:schemeClr val="bg1"/>
                </a:solidFill>
              </a:rPr>
              <a:t>年度</a:t>
            </a:r>
            <a:r>
              <a:rPr lang="ja-JP" altLang="en-US" sz="2400" dirty="0" smtClean="0">
                <a:solidFill>
                  <a:schemeClr val="bg1"/>
                </a:solidFill>
              </a:rPr>
              <a:t>から</a:t>
            </a:r>
            <a:r>
              <a:rPr lang="ja-JP" altLang="ja-JP" sz="2400" dirty="0" smtClean="0">
                <a:solidFill>
                  <a:schemeClr val="bg1"/>
                </a:solidFill>
              </a:rPr>
              <a:t>「モデル</a:t>
            </a:r>
            <a:endParaRPr lang="en-US" altLang="ja-JP" sz="2400" dirty="0" smtClean="0">
              <a:solidFill>
                <a:schemeClr val="bg1"/>
              </a:solidFill>
            </a:endParaRPr>
          </a:p>
          <a:p>
            <a:r>
              <a:rPr lang="ja-JP" altLang="ja-JP" sz="2400" dirty="0" smtClean="0">
                <a:solidFill>
                  <a:schemeClr val="bg1"/>
                </a:solidFill>
              </a:rPr>
              <a:t>ステーション</a:t>
            </a:r>
            <a:r>
              <a:rPr lang="ja-JP" altLang="ja-JP" sz="2400" dirty="0">
                <a:solidFill>
                  <a:schemeClr val="bg1"/>
                </a:solidFill>
              </a:rPr>
              <a:t>事業」</a:t>
            </a:r>
            <a:r>
              <a:rPr lang="ja-JP" altLang="ja-JP" sz="2400" dirty="0" smtClean="0">
                <a:solidFill>
                  <a:schemeClr val="bg1"/>
                </a:solidFill>
              </a:rPr>
              <a:t>を</a:t>
            </a:r>
            <a:r>
              <a:rPr lang="ja-JP" altLang="en-US" sz="2400" dirty="0" smtClean="0">
                <a:solidFill>
                  <a:schemeClr val="bg1"/>
                </a:solidFill>
              </a:rPr>
              <a:t>開始</a:t>
            </a:r>
            <a:r>
              <a:rPr lang="ja-JP" altLang="en-US" sz="2800" dirty="0" smtClean="0">
                <a:solidFill>
                  <a:schemeClr val="bg1"/>
                </a:solidFill>
              </a:rPr>
              <a:t>　</a:t>
            </a:r>
            <a:endParaRPr lang="en-US" altLang="ja-JP" sz="2800" b="1" u="sng" dirty="0">
              <a:solidFill>
                <a:schemeClr val="bg1"/>
              </a:solidFill>
            </a:endParaRPr>
          </a:p>
        </p:txBody>
      </p:sp>
      <p:sp>
        <p:nvSpPr>
          <p:cNvPr id="4" name="テキスト ボックス 3"/>
          <p:cNvSpPr txBox="1"/>
          <p:nvPr/>
        </p:nvSpPr>
        <p:spPr>
          <a:xfrm>
            <a:off x="293648" y="5075789"/>
            <a:ext cx="8556704" cy="1200329"/>
          </a:xfrm>
          <a:prstGeom prst="rect">
            <a:avLst/>
          </a:prstGeom>
          <a:noFill/>
        </p:spPr>
        <p:txBody>
          <a:bodyPr wrap="square" rtlCol="0">
            <a:spAutoFit/>
          </a:bodyPr>
          <a:lstStyle/>
          <a:p>
            <a:r>
              <a:rPr lang="ja-JP" altLang="ja-JP" sz="2400" u="sng" dirty="0" smtClean="0">
                <a:solidFill>
                  <a:schemeClr val="bg1"/>
                </a:solidFill>
              </a:rPr>
              <a:t>各ステーションがそれぞれ、自分達の得意分野で、</a:t>
            </a:r>
            <a:endParaRPr lang="en-US" altLang="ja-JP" sz="2400" u="sng" dirty="0" smtClean="0">
              <a:solidFill>
                <a:schemeClr val="bg1"/>
              </a:solidFill>
            </a:endParaRPr>
          </a:p>
          <a:p>
            <a:r>
              <a:rPr lang="ja-JP" altLang="ja-JP" sz="2400" u="sng" dirty="0" smtClean="0">
                <a:solidFill>
                  <a:schemeClr val="bg1"/>
                </a:solidFill>
              </a:rPr>
              <a:t>自分達の日常にちょっとプラスアルファした取り組みを行うことが、</a:t>
            </a:r>
            <a:endParaRPr lang="en-US" altLang="ja-JP" sz="2400" u="sng" dirty="0" smtClean="0">
              <a:solidFill>
                <a:schemeClr val="bg1"/>
              </a:solidFill>
            </a:endParaRPr>
          </a:p>
          <a:p>
            <a:r>
              <a:rPr lang="ja-JP" altLang="ja-JP" sz="2400" u="sng" dirty="0" smtClean="0">
                <a:solidFill>
                  <a:schemeClr val="bg1"/>
                </a:solidFill>
              </a:rPr>
              <a:t>山陽小野田市の健康づくり、まちづくり</a:t>
            </a:r>
            <a:r>
              <a:rPr lang="ja-JP" altLang="en-US" sz="2400" u="sng" dirty="0" smtClean="0">
                <a:solidFill>
                  <a:schemeClr val="bg1"/>
                </a:solidFill>
              </a:rPr>
              <a:t>になる</a:t>
            </a:r>
            <a:endParaRPr lang="en-US" altLang="ja-JP" sz="2400" u="sng" dirty="0" smtClean="0">
              <a:solidFill>
                <a:schemeClr val="bg1"/>
              </a:solidFill>
            </a:endParaRPr>
          </a:p>
        </p:txBody>
      </p:sp>
      <p:sp>
        <p:nvSpPr>
          <p:cNvPr id="5" name="テキスト ボックス 4"/>
          <p:cNvSpPr txBox="1"/>
          <p:nvPr/>
        </p:nvSpPr>
        <p:spPr>
          <a:xfrm>
            <a:off x="2678806" y="2830166"/>
            <a:ext cx="3374264" cy="1938992"/>
          </a:xfrm>
          <a:prstGeom prst="rect">
            <a:avLst/>
          </a:prstGeom>
          <a:noFill/>
        </p:spPr>
        <p:txBody>
          <a:bodyPr wrap="square" rtlCol="0">
            <a:spAutoFit/>
          </a:bodyPr>
          <a:lstStyle/>
          <a:p>
            <a:r>
              <a:rPr kumimoji="1" lang="ja-JP" altLang="en-US" sz="2400" dirty="0" smtClean="0">
                <a:solidFill>
                  <a:schemeClr val="bg1"/>
                </a:solidFill>
                <a:latin typeface="+mn-ea"/>
              </a:rPr>
              <a:t>・木漏木</a:t>
            </a:r>
            <a:endParaRPr kumimoji="1" lang="en-US" altLang="ja-JP" sz="2400" dirty="0" smtClean="0">
              <a:solidFill>
                <a:schemeClr val="bg1"/>
              </a:solidFill>
              <a:latin typeface="+mn-ea"/>
            </a:endParaRPr>
          </a:p>
          <a:p>
            <a:r>
              <a:rPr lang="ja-JP" altLang="en-US" sz="2400" dirty="0" smtClean="0">
                <a:solidFill>
                  <a:schemeClr val="bg1"/>
                </a:solidFill>
                <a:latin typeface="+mn-ea"/>
              </a:rPr>
              <a:t>・ワークあけぼの</a:t>
            </a:r>
            <a:endParaRPr lang="en-US" altLang="ja-JP" sz="2400" dirty="0" smtClean="0">
              <a:solidFill>
                <a:schemeClr val="bg1"/>
              </a:solidFill>
              <a:latin typeface="+mn-ea"/>
            </a:endParaRPr>
          </a:p>
          <a:p>
            <a:r>
              <a:rPr kumimoji="1" lang="ja-JP" altLang="en-US" sz="2400" dirty="0" smtClean="0">
                <a:solidFill>
                  <a:schemeClr val="bg1"/>
                </a:solidFill>
                <a:latin typeface="+mn-ea"/>
              </a:rPr>
              <a:t>・ＦＭサンサンきらら</a:t>
            </a:r>
            <a:endParaRPr kumimoji="1" lang="en-US" altLang="ja-JP" sz="2400" dirty="0" smtClean="0">
              <a:solidFill>
                <a:schemeClr val="bg1"/>
              </a:solidFill>
              <a:latin typeface="+mn-ea"/>
            </a:endParaRPr>
          </a:p>
          <a:p>
            <a:r>
              <a:rPr lang="ja-JP" altLang="en-US" sz="2400" dirty="0" smtClean="0">
                <a:solidFill>
                  <a:schemeClr val="bg1"/>
                </a:solidFill>
                <a:latin typeface="+mn-ea"/>
              </a:rPr>
              <a:t>・第一薬局</a:t>
            </a:r>
            <a:endParaRPr lang="en-US" altLang="ja-JP" sz="2400" dirty="0" smtClean="0">
              <a:solidFill>
                <a:schemeClr val="bg1"/>
              </a:solidFill>
              <a:latin typeface="+mn-ea"/>
            </a:endParaRPr>
          </a:p>
          <a:p>
            <a:r>
              <a:rPr kumimoji="1" lang="ja-JP" altLang="en-US" sz="2400" dirty="0" smtClean="0">
                <a:solidFill>
                  <a:schemeClr val="bg1"/>
                </a:solidFill>
                <a:latin typeface="+mn-ea"/>
              </a:rPr>
              <a:t>・西村内科医院</a:t>
            </a:r>
            <a:endParaRPr kumimoji="1" lang="ja-JP" altLang="en-US" sz="2400" dirty="0">
              <a:solidFill>
                <a:schemeClr val="bg1"/>
              </a:solidFill>
              <a:latin typeface="+mn-ea"/>
            </a:endParaRPr>
          </a:p>
        </p:txBody>
      </p:sp>
    </p:spTree>
    <p:extLst>
      <p:ext uri="{BB962C8B-B14F-4D97-AF65-F5344CB8AC3E}">
        <p14:creationId xmlns:p14="http://schemas.microsoft.com/office/powerpoint/2010/main" val="2072277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78389" y="287854"/>
            <a:ext cx="3987219" cy="832608"/>
          </a:xfrm>
        </p:spPr>
        <p:txBody>
          <a:bodyPr>
            <a:normAutofit/>
          </a:bodyPr>
          <a:lstStyle/>
          <a:p>
            <a:r>
              <a:rPr kumimoji="1" lang="ja-JP" altLang="en-US" sz="3200" b="1" dirty="0" smtClean="0">
                <a:solidFill>
                  <a:schemeClr val="accent2"/>
                </a:solidFill>
              </a:rPr>
              <a:t>推進体制イメージ図</a:t>
            </a:r>
            <a:endParaRPr kumimoji="1" lang="ja-JP" altLang="en-US" sz="3200" b="1" dirty="0">
              <a:solidFill>
                <a:schemeClr val="accent2"/>
              </a:solidFill>
            </a:endParaRPr>
          </a:p>
        </p:txBody>
      </p:sp>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552614" y="1365320"/>
            <a:ext cx="8038770" cy="5009722"/>
          </a:xfrm>
          <a:prstGeom prst="rect">
            <a:avLst/>
          </a:prstGeom>
          <a:noFill/>
          <a:ln>
            <a:noFill/>
          </a:ln>
        </p:spPr>
      </p:pic>
    </p:spTree>
    <p:extLst>
      <p:ext uri="{BB962C8B-B14F-4D97-AF65-F5344CB8AC3E}">
        <p14:creationId xmlns:p14="http://schemas.microsoft.com/office/powerpoint/2010/main" val="2935776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4281" y="338531"/>
            <a:ext cx="7079382" cy="808298"/>
          </a:xfrm>
        </p:spPr>
        <p:txBody>
          <a:bodyPr>
            <a:normAutofit/>
          </a:bodyPr>
          <a:lstStyle/>
          <a:p>
            <a:r>
              <a:rPr lang="ja-JP" altLang="en-US" sz="3600" b="1" dirty="0">
                <a:solidFill>
                  <a:schemeClr val="accent2"/>
                </a:solidFill>
                <a:latin typeface="+mn-ea"/>
                <a:ea typeface="+mn-ea"/>
              </a:rPr>
              <a:t>山陽小野田市</a:t>
            </a:r>
            <a:r>
              <a:rPr lang="en-US" altLang="ja-JP" sz="3600" b="1" dirty="0">
                <a:solidFill>
                  <a:schemeClr val="accent2"/>
                </a:solidFill>
                <a:latin typeface="+mn-ea"/>
                <a:ea typeface="+mn-ea"/>
              </a:rPr>
              <a:t>SOS</a:t>
            </a:r>
            <a:r>
              <a:rPr lang="ja-JP" altLang="en-US" sz="3600" b="1" dirty="0">
                <a:solidFill>
                  <a:schemeClr val="accent2"/>
                </a:solidFill>
                <a:latin typeface="+mn-ea"/>
                <a:ea typeface="+mn-ea"/>
              </a:rPr>
              <a:t>健康づくり計画</a:t>
            </a:r>
            <a:endParaRPr kumimoji="1" lang="ja-JP" altLang="en-US" sz="3600" b="1" dirty="0">
              <a:solidFill>
                <a:schemeClr val="accent2"/>
              </a:solidFill>
              <a:latin typeface="+mn-ea"/>
              <a:ea typeface="+mn-ea"/>
            </a:endParaRPr>
          </a:p>
        </p:txBody>
      </p:sp>
      <p:sp>
        <p:nvSpPr>
          <p:cNvPr id="3" name="テキスト ボックス 2"/>
          <p:cNvSpPr txBox="1"/>
          <p:nvPr/>
        </p:nvSpPr>
        <p:spPr>
          <a:xfrm>
            <a:off x="579549" y="4630863"/>
            <a:ext cx="8275831" cy="769441"/>
          </a:xfrm>
          <a:prstGeom prst="rect">
            <a:avLst/>
          </a:prstGeom>
          <a:noFill/>
        </p:spPr>
        <p:txBody>
          <a:bodyPr wrap="square" rtlCol="0">
            <a:spAutoFit/>
          </a:bodyPr>
          <a:lstStyle/>
          <a:p>
            <a:r>
              <a:rPr kumimoji="1" lang="ja-JP" altLang="en-US" sz="4400" b="1" dirty="0" smtClean="0">
                <a:solidFill>
                  <a:srgbClr val="FFFF00"/>
                </a:solidFill>
              </a:rPr>
              <a:t>健康づくり</a:t>
            </a:r>
            <a:r>
              <a:rPr kumimoji="1" lang="ja-JP" altLang="en-US" sz="4400" b="1" dirty="0" smtClean="0">
                <a:solidFill>
                  <a:srgbClr val="FFFF00"/>
                </a:solidFill>
              </a:rPr>
              <a:t>は </a:t>
            </a:r>
            <a:r>
              <a:rPr lang="ja-JP" altLang="en-US" sz="4400" b="1" dirty="0" smtClean="0">
                <a:solidFill>
                  <a:srgbClr val="FFFF00"/>
                </a:solidFill>
              </a:rPr>
              <a:t>ひとづくり まちづくり</a:t>
            </a:r>
            <a:endParaRPr kumimoji="1" lang="ja-JP" altLang="en-US" sz="4400" b="1" dirty="0">
              <a:solidFill>
                <a:srgbClr val="FFFF00"/>
              </a:solidFill>
            </a:endParaRPr>
          </a:p>
        </p:txBody>
      </p:sp>
      <p:pic>
        <p:nvPicPr>
          <p:cNvPr id="5122" name="Picture 2" descr="C:\Users\r-hase\Desktop\2012年SOS健康フェスタ講演\ステーション.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1913" y="1481221"/>
            <a:ext cx="3176648" cy="250506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hase\Desktop\2012年SOS健康フェスタ講演\かたつむりでいこいう会.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222" y="1469116"/>
            <a:ext cx="4625002" cy="2517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945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8888" y="281140"/>
            <a:ext cx="2346223" cy="813564"/>
          </a:xfrm>
        </p:spPr>
        <p:txBody>
          <a:bodyPr>
            <a:normAutofit/>
          </a:bodyPr>
          <a:lstStyle/>
          <a:p>
            <a:r>
              <a:rPr kumimoji="1" lang="ja-JP" altLang="en-US" sz="3600" b="1" dirty="0" smtClean="0">
                <a:solidFill>
                  <a:schemeClr val="accent2"/>
                </a:solidFill>
              </a:rPr>
              <a:t>健康とは</a:t>
            </a:r>
            <a:endParaRPr kumimoji="1" lang="ja-JP" altLang="en-US" sz="3600" b="1" dirty="0">
              <a:solidFill>
                <a:schemeClr val="accent2"/>
              </a:solidFill>
            </a:endParaRPr>
          </a:p>
        </p:txBody>
      </p:sp>
      <p:sp>
        <p:nvSpPr>
          <p:cNvPr id="3" name="テキスト ボックス 2"/>
          <p:cNvSpPr txBox="1"/>
          <p:nvPr/>
        </p:nvSpPr>
        <p:spPr>
          <a:xfrm>
            <a:off x="232293" y="1322624"/>
            <a:ext cx="8679414" cy="3046988"/>
          </a:xfrm>
          <a:prstGeom prst="rect">
            <a:avLst/>
          </a:prstGeom>
          <a:noFill/>
          <a:ln>
            <a:noFill/>
          </a:ln>
        </p:spPr>
        <p:txBody>
          <a:bodyPr wrap="square" rtlCol="0">
            <a:spAutoFit/>
          </a:bodyPr>
          <a:lstStyle/>
          <a:p>
            <a:r>
              <a:rPr lang="ja-JP" altLang="en-US" sz="3200" dirty="0" smtClean="0"/>
              <a:t>　</a:t>
            </a:r>
            <a:r>
              <a:rPr lang="en-US" altLang="ja-JP" sz="3200" dirty="0" smtClean="0">
                <a:solidFill>
                  <a:schemeClr val="bg1"/>
                </a:solidFill>
              </a:rPr>
              <a:t>1946</a:t>
            </a:r>
            <a:r>
              <a:rPr lang="ja-JP" altLang="ja-JP" sz="3200" dirty="0" smtClean="0">
                <a:solidFill>
                  <a:schemeClr val="bg1"/>
                </a:solidFill>
              </a:rPr>
              <a:t>年</a:t>
            </a:r>
            <a:r>
              <a:rPr lang="en-US" altLang="ja-JP" sz="3200" dirty="0">
                <a:solidFill>
                  <a:schemeClr val="bg1"/>
                </a:solidFill>
              </a:rPr>
              <a:t> </a:t>
            </a:r>
            <a:r>
              <a:rPr lang="en-US" altLang="ja-JP" sz="3200" dirty="0" smtClean="0">
                <a:solidFill>
                  <a:schemeClr val="bg1"/>
                </a:solidFill>
              </a:rPr>
              <a:t>WHO</a:t>
            </a:r>
            <a:r>
              <a:rPr lang="ja-JP" altLang="en-US" sz="3200" dirty="0" smtClean="0">
                <a:solidFill>
                  <a:schemeClr val="bg1"/>
                </a:solidFill>
              </a:rPr>
              <a:t>（世界保健機関）</a:t>
            </a:r>
            <a:r>
              <a:rPr lang="ja-JP" altLang="ja-JP" sz="3200" dirty="0" smtClean="0">
                <a:solidFill>
                  <a:schemeClr val="bg1"/>
                </a:solidFill>
              </a:rPr>
              <a:t>憲章</a:t>
            </a:r>
            <a:endParaRPr lang="en-US" altLang="ja-JP" sz="3200" dirty="0" smtClean="0">
              <a:solidFill>
                <a:schemeClr val="bg1"/>
              </a:solidFill>
            </a:endParaRPr>
          </a:p>
          <a:p>
            <a:endParaRPr lang="en-US" altLang="ja-JP" sz="3200" dirty="0" smtClean="0">
              <a:solidFill>
                <a:schemeClr val="bg1"/>
              </a:solidFill>
            </a:endParaRPr>
          </a:p>
          <a:p>
            <a:r>
              <a:rPr lang="ja-JP" altLang="en-US" sz="3200" dirty="0" smtClean="0">
                <a:solidFill>
                  <a:schemeClr val="bg1"/>
                </a:solidFill>
              </a:rPr>
              <a:t>「</a:t>
            </a:r>
            <a:r>
              <a:rPr lang="ja-JP" altLang="ja-JP" sz="3200" dirty="0" smtClean="0">
                <a:solidFill>
                  <a:schemeClr val="bg1"/>
                </a:solidFill>
              </a:rPr>
              <a:t>健康</a:t>
            </a:r>
            <a:r>
              <a:rPr lang="ja-JP" altLang="ja-JP" sz="3200" dirty="0">
                <a:solidFill>
                  <a:schemeClr val="bg1"/>
                </a:solidFill>
              </a:rPr>
              <a:t>と</a:t>
            </a:r>
            <a:r>
              <a:rPr lang="ja-JP" altLang="ja-JP" sz="3200" dirty="0" smtClean="0">
                <a:solidFill>
                  <a:schemeClr val="bg1"/>
                </a:solidFill>
              </a:rPr>
              <a:t>は</a:t>
            </a:r>
            <a:r>
              <a:rPr lang="ja-JP" altLang="en-US" sz="3200" dirty="0" smtClean="0">
                <a:solidFill>
                  <a:schemeClr val="bg1"/>
                </a:solidFill>
              </a:rPr>
              <a:t>、</a:t>
            </a:r>
            <a:endParaRPr lang="en-US" altLang="ja-JP" sz="3200" dirty="0" smtClean="0">
              <a:solidFill>
                <a:schemeClr val="bg1"/>
              </a:solidFill>
            </a:endParaRPr>
          </a:p>
          <a:p>
            <a:r>
              <a:rPr lang="ja-JP" altLang="en-US" sz="3200" dirty="0">
                <a:solidFill>
                  <a:schemeClr val="bg1"/>
                </a:solidFill>
              </a:rPr>
              <a:t> </a:t>
            </a:r>
            <a:r>
              <a:rPr lang="ja-JP" altLang="en-US" sz="3200" dirty="0" smtClean="0">
                <a:solidFill>
                  <a:schemeClr val="bg1"/>
                </a:solidFill>
              </a:rPr>
              <a:t> 病気</a:t>
            </a:r>
            <a:r>
              <a:rPr lang="ja-JP" altLang="en-US" sz="3200" dirty="0">
                <a:solidFill>
                  <a:schemeClr val="bg1"/>
                </a:solidFill>
              </a:rPr>
              <a:t>でないとか、弱っていないということではなく</a:t>
            </a:r>
            <a:r>
              <a:rPr lang="ja-JP" altLang="en-US" sz="3200" dirty="0" smtClean="0">
                <a:solidFill>
                  <a:schemeClr val="bg1"/>
                </a:solidFill>
              </a:rPr>
              <a:t>、</a:t>
            </a:r>
            <a:endParaRPr lang="en-US" altLang="ja-JP" sz="3200" dirty="0" smtClean="0">
              <a:solidFill>
                <a:schemeClr val="bg1"/>
              </a:solidFill>
            </a:endParaRPr>
          </a:p>
          <a:p>
            <a:r>
              <a:rPr lang="ja-JP" altLang="en-US" sz="3200" dirty="0"/>
              <a:t> </a:t>
            </a:r>
            <a:r>
              <a:rPr lang="ja-JP" altLang="en-US" sz="3200" dirty="0" smtClean="0"/>
              <a:t> </a:t>
            </a:r>
            <a:r>
              <a:rPr lang="ja-JP" altLang="en-US" sz="3200" b="1" u="sng" dirty="0" smtClean="0">
                <a:solidFill>
                  <a:srgbClr val="FFFF00"/>
                </a:solidFill>
              </a:rPr>
              <a:t>肉体的</a:t>
            </a:r>
            <a:r>
              <a:rPr lang="ja-JP" altLang="en-US" sz="3200" b="1" u="sng" dirty="0">
                <a:solidFill>
                  <a:srgbClr val="FFFF00"/>
                </a:solidFill>
              </a:rPr>
              <a:t>にも、精神的にも、そして社会的にも</a:t>
            </a:r>
            <a:r>
              <a:rPr lang="ja-JP" altLang="en-US" sz="3200" b="1" u="sng" dirty="0" smtClean="0">
                <a:solidFill>
                  <a:srgbClr val="FFFF00"/>
                </a:solidFill>
              </a:rPr>
              <a:t>、</a:t>
            </a:r>
            <a:endParaRPr lang="en-US" altLang="ja-JP" sz="3200" b="1" u="sng" dirty="0" smtClean="0">
              <a:solidFill>
                <a:srgbClr val="FFFF00"/>
              </a:solidFill>
            </a:endParaRPr>
          </a:p>
          <a:p>
            <a:r>
              <a:rPr lang="ja-JP" altLang="en-US" sz="3200" b="1" dirty="0">
                <a:solidFill>
                  <a:srgbClr val="FFFF00"/>
                </a:solidFill>
              </a:rPr>
              <a:t> </a:t>
            </a:r>
            <a:r>
              <a:rPr lang="ja-JP" altLang="en-US" sz="3200" b="1" dirty="0" smtClean="0">
                <a:solidFill>
                  <a:srgbClr val="FFFF00"/>
                </a:solidFill>
              </a:rPr>
              <a:t> </a:t>
            </a:r>
            <a:r>
              <a:rPr lang="ja-JP" altLang="en-US" sz="3200" b="1" u="sng" dirty="0" smtClean="0">
                <a:solidFill>
                  <a:srgbClr val="FFFF00"/>
                </a:solidFill>
              </a:rPr>
              <a:t>すべてが満たされた状態</a:t>
            </a:r>
            <a:r>
              <a:rPr lang="ja-JP" altLang="en-US" sz="3200" dirty="0" smtClean="0">
                <a:solidFill>
                  <a:srgbClr val="FF0000"/>
                </a:solidFill>
              </a:rPr>
              <a:t>　</a:t>
            </a:r>
            <a:r>
              <a:rPr lang="ja-JP" altLang="en-US" sz="3200" dirty="0" smtClean="0">
                <a:solidFill>
                  <a:schemeClr val="bg1"/>
                </a:solidFill>
              </a:rPr>
              <a:t>に</a:t>
            </a:r>
            <a:r>
              <a:rPr lang="ja-JP" altLang="en-US" sz="3200" dirty="0">
                <a:solidFill>
                  <a:schemeClr val="bg1"/>
                </a:solidFill>
              </a:rPr>
              <a:t>ある</a:t>
            </a:r>
            <a:r>
              <a:rPr lang="ja-JP" altLang="en-US" sz="3200" dirty="0" smtClean="0">
                <a:solidFill>
                  <a:schemeClr val="bg1"/>
                </a:solidFill>
              </a:rPr>
              <a:t>こと」</a:t>
            </a:r>
            <a:endParaRPr lang="en-US" altLang="ja-JP" sz="3200" b="1" dirty="0">
              <a:solidFill>
                <a:schemeClr val="bg1"/>
              </a:solidFill>
            </a:endParaRPr>
          </a:p>
        </p:txBody>
      </p:sp>
    </p:spTree>
    <p:extLst>
      <p:ext uri="{BB962C8B-B14F-4D97-AF65-F5344CB8AC3E}">
        <p14:creationId xmlns:p14="http://schemas.microsoft.com/office/powerpoint/2010/main" val="1422406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07874" y="314511"/>
            <a:ext cx="4928252" cy="857466"/>
          </a:xfrm>
        </p:spPr>
        <p:txBody>
          <a:bodyPr>
            <a:normAutofit/>
          </a:bodyPr>
          <a:lstStyle/>
          <a:p>
            <a:r>
              <a:rPr lang="ja-JP" altLang="en-US" sz="3600" b="1" dirty="0" smtClean="0">
                <a:solidFill>
                  <a:schemeClr val="accent2"/>
                </a:solidFill>
              </a:rPr>
              <a:t>ソーシャル・キャピタル</a:t>
            </a:r>
            <a:endParaRPr kumimoji="1" lang="ja-JP" altLang="en-US" sz="3600" b="1" dirty="0">
              <a:solidFill>
                <a:schemeClr val="accent2"/>
              </a:solidFill>
            </a:endParaRPr>
          </a:p>
        </p:txBody>
      </p:sp>
      <p:sp>
        <p:nvSpPr>
          <p:cNvPr id="4" name="テキスト ボックス 3"/>
          <p:cNvSpPr txBox="1"/>
          <p:nvPr/>
        </p:nvSpPr>
        <p:spPr>
          <a:xfrm>
            <a:off x="253315" y="1404226"/>
            <a:ext cx="8568952" cy="1077218"/>
          </a:xfrm>
          <a:prstGeom prst="rect">
            <a:avLst/>
          </a:prstGeom>
          <a:noFill/>
        </p:spPr>
        <p:txBody>
          <a:bodyPr wrap="square" rtlCol="0">
            <a:spAutoFit/>
          </a:bodyPr>
          <a:lstStyle/>
          <a:p>
            <a:r>
              <a:rPr lang="ja-JP" altLang="en-US" sz="3200" dirty="0" smtClean="0">
                <a:solidFill>
                  <a:schemeClr val="bg1"/>
                </a:solidFill>
              </a:rPr>
              <a:t>個人レベル</a:t>
            </a:r>
            <a:r>
              <a:rPr lang="ja-JP" altLang="en-US" sz="3200" b="1" dirty="0" smtClean="0">
                <a:solidFill>
                  <a:schemeClr val="bg1"/>
                </a:solidFill>
              </a:rPr>
              <a:t>：</a:t>
            </a:r>
            <a:r>
              <a:rPr lang="ja-JP" altLang="en-US" sz="3200" b="1" u="sng" dirty="0" smtClean="0">
                <a:solidFill>
                  <a:srgbClr val="FFFF00"/>
                </a:solidFill>
              </a:rPr>
              <a:t>社会的なつながり、豊かな人間関係</a:t>
            </a:r>
            <a:endParaRPr lang="en-US" altLang="ja-JP" sz="3200" b="1" u="sng" dirty="0" smtClean="0">
              <a:solidFill>
                <a:srgbClr val="FFFF00"/>
              </a:solidFill>
            </a:endParaRPr>
          </a:p>
          <a:p>
            <a:r>
              <a:rPr lang="ja-JP" altLang="en-US" sz="3200" dirty="0" smtClean="0">
                <a:solidFill>
                  <a:schemeClr val="bg1"/>
                </a:solidFill>
              </a:rPr>
              <a:t>地区レベル</a:t>
            </a:r>
            <a:r>
              <a:rPr lang="ja-JP" altLang="en-US" sz="3200" b="1" dirty="0" smtClean="0">
                <a:solidFill>
                  <a:schemeClr val="bg1"/>
                </a:solidFill>
              </a:rPr>
              <a:t>：</a:t>
            </a:r>
            <a:r>
              <a:rPr lang="ja-JP" altLang="en-US" sz="3200" b="1" u="sng" dirty="0" smtClean="0">
                <a:solidFill>
                  <a:srgbClr val="FFFF00"/>
                </a:solidFill>
              </a:rPr>
              <a:t>地域</a:t>
            </a:r>
            <a:r>
              <a:rPr lang="ja-JP" altLang="en-US" sz="3200" b="1" u="sng" dirty="0">
                <a:solidFill>
                  <a:srgbClr val="FFFF00"/>
                </a:solidFill>
              </a:rPr>
              <a:t>の力</a:t>
            </a:r>
            <a:endParaRPr lang="en-US" altLang="ja-JP" sz="3200" b="1" dirty="0">
              <a:solidFill>
                <a:srgbClr val="FFFF00"/>
              </a:solidFill>
            </a:endParaRPr>
          </a:p>
        </p:txBody>
      </p:sp>
      <p:sp>
        <p:nvSpPr>
          <p:cNvPr id="5" name="テキスト ボックス 4"/>
          <p:cNvSpPr txBox="1"/>
          <p:nvPr/>
        </p:nvSpPr>
        <p:spPr>
          <a:xfrm>
            <a:off x="537887" y="2942729"/>
            <a:ext cx="8387411" cy="3354765"/>
          </a:xfrm>
          <a:prstGeom prst="rect">
            <a:avLst/>
          </a:prstGeom>
          <a:noFill/>
        </p:spPr>
        <p:txBody>
          <a:bodyPr wrap="square" rtlCol="0">
            <a:spAutoFit/>
          </a:bodyPr>
          <a:lstStyle/>
          <a:p>
            <a:r>
              <a:rPr lang="ja-JP" altLang="ja-JP" sz="2400" u="sng" dirty="0" smtClean="0">
                <a:solidFill>
                  <a:schemeClr val="bg1"/>
                </a:solidFill>
              </a:rPr>
              <a:t>ソーシャル</a:t>
            </a:r>
            <a:r>
              <a:rPr lang="ja-JP" altLang="ja-JP" sz="2400" u="sng" dirty="0">
                <a:solidFill>
                  <a:schemeClr val="bg1"/>
                </a:solidFill>
              </a:rPr>
              <a:t>・</a:t>
            </a:r>
            <a:r>
              <a:rPr lang="ja-JP" altLang="ja-JP" sz="2400" u="sng" dirty="0" smtClean="0">
                <a:solidFill>
                  <a:schemeClr val="bg1"/>
                </a:solidFill>
              </a:rPr>
              <a:t>キャピタル</a:t>
            </a:r>
            <a:r>
              <a:rPr lang="ja-JP" altLang="en-US" sz="2400" u="sng" dirty="0" smtClean="0">
                <a:solidFill>
                  <a:schemeClr val="bg1"/>
                </a:solidFill>
              </a:rPr>
              <a:t>の意義・効果</a:t>
            </a:r>
            <a:endParaRPr lang="en-US" altLang="ja-JP" sz="2400" u="sng" dirty="0" smtClean="0">
              <a:solidFill>
                <a:schemeClr val="bg1"/>
              </a:solidFill>
            </a:endParaRPr>
          </a:p>
          <a:p>
            <a:endParaRPr lang="en-US" altLang="ja-JP" sz="1000" dirty="0" smtClean="0">
              <a:solidFill>
                <a:schemeClr val="bg1"/>
              </a:solidFill>
            </a:endParaRPr>
          </a:p>
          <a:p>
            <a:r>
              <a:rPr lang="ja-JP" altLang="en-US" sz="2400" dirty="0" smtClean="0">
                <a:solidFill>
                  <a:schemeClr val="bg1"/>
                </a:solidFill>
              </a:rPr>
              <a:t>よりより政府の実現、民主主義の機能の向上、治安の向上、</a:t>
            </a:r>
            <a:endParaRPr lang="en-US" altLang="ja-JP" sz="2400" dirty="0" smtClean="0">
              <a:solidFill>
                <a:schemeClr val="bg1"/>
              </a:solidFill>
            </a:endParaRPr>
          </a:p>
          <a:p>
            <a:r>
              <a:rPr lang="ja-JP" altLang="en-US" sz="2400" dirty="0" smtClean="0">
                <a:solidFill>
                  <a:schemeClr val="bg1"/>
                </a:solidFill>
              </a:rPr>
              <a:t>子ども</a:t>
            </a:r>
            <a:r>
              <a:rPr lang="ja-JP" altLang="en-US" sz="2400" dirty="0" smtClean="0">
                <a:solidFill>
                  <a:schemeClr val="bg1"/>
                </a:solidFill>
              </a:rPr>
              <a:t>の教育効果の</a:t>
            </a:r>
            <a:r>
              <a:rPr lang="ja-JP" altLang="en-US" sz="2400" dirty="0" smtClean="0">
                <a:solidFill>
                  <a:schemeClr val="bg1"/>
                </a:solidFill>
              </a:rPr>
              <a:t>向上、経済発展、技術革新、</a:t>
            </a:r>
            <a:endParaRPr lang="en-US" altLang="ja-JP" sz="2400" dirty="0" smtClean="0">
              <a:solidFill>
                <a:schemeClr val="bg1"/>
              </a:solidFill>
            </a:endParaRPr>
          </a:p>
          <a:p>
            <a:r>
              <a:rPr lang="ja-JP" altLang="en-US" sz="2400" dirty="0" smtClean="0">
                <a:solidFill>
                  <a:schemeClr val="bg1"/>
                </a:solidFill>
              </a:rPr>
              <a:t>健康</a:t>
            </a:r>
            <a:r>
              <a:rPr lang="ja-JP" altLang="en-US" sz="2400" dirty="0" smtClean="0">
                <a:solidFill>
                  <a:schemeClr val="bg1"/>
                </a:solidFill>
              </a:rPr>
              <a:t>の</a:t>
            </a:r>
            <a:r>
              <a:rPr lang="ja-JP" altLang="en-US" sz="2400" dirty="0" smtClean="0">
                <a:solidFill>
                  <a:schemeClr val="bg1"/>
                </a:solidFill>
              </a:rPr>
              <a:t>向上、幸福度</a:t>
            </a:r>
            <a:r>
              <a:rPr lang="ja-JP" altLang="en-US" sz="2400" dirty="0" smtClean="0">
                <a:solidFill>
                  <a:schemeClr val="bg1"/>
                </a:solidFill>
              </a:rPr>
              <a:t>の</a:t>
            </a:r>
            <a:r>
              <a:rPr lang="ja-JP" altLang="en-US" sz="2400" dirty="0" smtClean="0">
                <a:solidFill>
                  <a:schemeClr val="bg1"/>
                </a:solidFill>
              </a:rPr>
              <a:t>向上、・・</a:t>
            </a:r>
            <a:endParaRPr lang="en-US" altLang="ja-JP" sz="2400" dirty="0" smtClean="0">
              <a:solidFill>
                <a:schemeClr val="bg1"/>
              </a:solidFill>
            </a:endParaRPr>
          </a:p>
          <a:p>
            <a:endParaRPr lang="en-US" altLang="ja-JP" sz="2400" dirty="0">
              <a:solidFill>
                <a:schemeClr val="bg1"/>
              </a:solidFill>
            </a:endParaRPr>
          </a:p>
          <a:p>
            <a:r>
              <a:rPr lang="ja-JP" altLang="en-US" sz="2400" u="sng" dirty="0" smtClean="0">
                <a:solidFill>
                  <a:schemeClr val="bg1"/>
                </a:solidFill>
              </a:rPr>
              <a:t>健康分野でソーシャル・キャピタルとの</a:t>
            </a:r>
            <a:r>
              <a:rPr lang="ja-JP" altLang="ja-JP" sz="2400" u="sng" dirty="0" smtClean="0">
                <a:solidFill>
                  <a:schemeClr val="bg1"/>
                </a:solidFill>
              </a:rPr>
              <a:t>関連が報告されたもの</a:t>
            </a:r>
            <a:endParaRPr lang="en-US" altLang="ja-JP" sz="2400" u="sng" dirty="0" smtClean="0">
              <a:solidFill>
                <a:schemeClr val="bg1"/>
              </a:solidFill>
            </a:endParaRPr>
          </a:p>
          <a:p>
            <a:endParaRPr lang="en-US" altLang="ja-JP" sz="1000" dirty="0" smtClean="0">
              <a:solidFill>
                <a:schemeClr val="bg1"/>
              </a:solidFill>
            </a:endParaRPr>
          </a:p>
          <a:p>
            <a:r>
              <a:rPr lang="ja-JP" altLang="ja-JP" sz="2400" dirty="0" smtClean="0">
                <a:solidFill>
                  <a:schemeClr val="bg1"/>
                </a:solidFill>
              </a:rPr>
              <a:t>死亡率</a:t>
            </a:r>
            <a:r>
              <a:rPr lang="ja-JP" altLang="en-US" sz="2400" dirty="0" smtClean="0">
                <a:solidFill>
                  <a:schemeClr val="bg1"/>
                </a:solidFill>
              </a:rPr>
              <a:t>、</a:t>
            </a:r>
            <a:r>
              <a:rPr lang="ja-JP" altLang="ja-JP" sz="2400" dirty="0" smtClean="0">
                <a:solidFill>
                  <a:schemeClr val="bg1"/>
                </a:solidFill>
              </a:rPr>
              <a:t>主観的健康観</a:t>
            </a:r>
            <a:r>
              <a:rPr lang="ja-JP" altLang="en-US" sz="2400" dirty="0" smtClean="0">
                <a:solidFill>
                  <a:schemeClr val="bg1"/>
                </a:solidFill>
              </a:rPr>
              <a:t>、</a:t>
            </a:r>
            <a:r>
              <a:rPr lang="ja-JP" altLang="ja-JP" sz="2400" dirty="0" smtClean="0">
                <a:solidFill>
                  <a:schemeClr val="bg1"/>
                </a:solidFill>
              </a:rPr>
              <a:t>精神疾患の有病率</a:t>
            </a:r>
            <a:r>
              <a:rPr lang="ja-JP" altLang="en-US" sz="2400" dirty="0" smtClean="0">
                <a:solidFill>
                  <a:schemeClr val="bg1"/>
                </a:solidFill>
              </a:rPr>
              <a:t>、</a:t>
            </a:r>
            <a:endParaRPr lang="en-US" altLang="ja-JP" sz="2400" dirty="0" smtClean="0">
              <a:solidFill>
                <a:schemeClr val="bg1"/>
              </a:solidFill>
            </a:endParaRPr>
          </a:p>
          <a:p>
            <a:r>
              <a:rPr lang="ja-JP" altLang="ja-JP" sz="2400" dirty="0" smtClean="0">
                <a:solidFill>
                  <a:schemeClr val="bg1"/>
                </a:solidFill>
              </a:rPr>
              <a:t>性感染症の罹患率</a:t>
            </a:r>
            <a:r>
              <a:rPr lang="ja-JP" altLang="en-US" sz="2400" dirty="0" smtClean="0">
                <a:solidFill>
                  <a:schemeClr val="bg1"/>
                </a:solidFill>
              </a:rPr>
              <a:t>、</a:t>
            </a:r>
            <a:r>
              <a:rPr lang="ja-JP" altLang="ja-JP" sz="2400" dirty="0" smtClean="0">
                <a:solidFill>
                  <a:schemeClr val="bg1"/>
                </a:solidFill>
              </a:rPr>
              <a:t>心臓疾患の発生率</a:t>
            </a:r>
            <a:r>
              <a:rPr lang="ja-JP" altLang="en-US" sz="2400" dirty="0" smtClean="0">
                <a:solidFill>
                  <a:schemeClr val="bg1"/>
                </a:solidFill>
              </a:rPr>
              <a:t>、</a:t>
            </a:r>
            <a:r>
              <a:rPr lang="ja-JP" altLang="ja-JP" sz="2400" dirty="0" smtClean="0">
                <a:solidFill>
                  <a:schemeClr val="bg1"/>
                </a:solidFill>
              </a:rPr>
              <a:t>結核の罹患率</a:t>
            </a:r>
            <a:r>
              <a:rPr lang="ja-JP" altLang="en-US" sz="2400" dirty="0" smtClean="0">
                <a:solidFill>
                  <a:schemeClr val="bg1"/>
                </a:solidFill>
              </a:rPr>
              <a:t>、・・</a:t>
            </a:r>
            <a:endParaRPr lang="en-US" altLang="ja-JP" sz="2400" dirty="0">
              <a:solidFill>
                <a:schemeClr val="bg1"/>
              </a:solidFill>
            </a:endParaRPr>
          </a:p>
        </p:txBody>
      </p:sp>
    </p:spTree>
    <p:extLst>
      <p:ext uri="{BB962C8B-B14F-4D97-AF65-F5344CB8AC3E}">
        <p14:creationId xmlns:p14="http://schemas.microsoft.com/office/powerpoint/2010/main" val="2743517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98031" y="260648"/>
            <a:ext cx="4208831" cy="728959"/>
          </a:xfrm>
        </p:spPr>
        <p:txBody>
          <a:bodyPr>
            <a:normAutofit/>
          </a:bodyPr>
          <a:lstStyle/>
          <a:p>
            <a:r>
              <a:rPr kumimoji="1" lang="ja-JP" altLang="en-US" sz="3200" b="1" dirty="0" smtClean="0">
                <a:solidFill>
                  <a:schemeClr val="accent2"/>
                </a:solidFill>
              </a:rPr>
              <a:t>地域力と健康の関連</a:t>
            </a:r>
            <a:endParaRPr kumimoji="1" lang="ja-JP" altLang="en-US" sz="3200" b="1" dirty="0">
              <a:solidFill>
                <a:schemeClr val="accent2"/>
              </a:solidFill>
            </a:endParaRPr>
          </a:p>
        </p:txBody>
      </p:sp>
      <p:grpSp>
        <p:nvGrpSpPr>
          <p:cNvPr id="7" name="グループ化 6"/>
          <p:cNvGrpSpPr/>
          <p:nvPr/>
        </p:nvGrpSpPr>
        <p:grpSpPr>
          <a:xfrm>
            <a:off x="94344" y="2172806"/>
            <a:ext cx="8896737" cy="3636891"/>
            <a:chOff x="191131" y="1484784"/>
            <a:chExt cx="8896737" cy="3636891"/>
          </a:xfrm>
        </p:grpSpPr>
        <p:pic>
          <p:nvPicPr>
            <p:cNvPr id="1028" name="Picture 4" descr="C:\Users\r-hase\Desktop\img04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84784"/>
              <a:ext cx="3739065" cy="26212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hase\Desktop\img04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4804" y="1485802"/>
              <a:ext cx="3608767" cy="251926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72188" y="4106012"/>
              <a:ext cx="3913251" cy="1015663"/>
            </a:xfrm>
            <a:prstGeom prst="rect">
              <a:avLst/>
            </a:prstGeom>
            <a:noFill/>
          </p:spPr>
          <p:txBody>
            <a:bodyPr wrap="none" rtlCol="0">
              <a:spAutoFit/>
            </a:bodyPr>
            <a:lstStyle/>
            <a:p>
              <a:pPr algn="ctr"/>
              <a:r>
                <a:rPr kumimoji="1" lang="ja-JP" altLang="en-US" sz="2000" dirty="0" smtClean="0">
                  <a:solidFill>
                    <a:schemeClr val="bg1"/>
                  </a:solidFill>
                </a:rPr>
                <a:t>「ほとんどの人はチャンスがあれば</a:t>
              </a:r>
              <a:endParaRPr kumimoji="1" lang="en-US" altLang="ja-JP" sz="2000" dirty="0" smtClean="0">
                <a:solidFill>
                  <a:schemeClr val="bg1"/>
                </a:solidFill>
              </a:endParaRPr>
            </a:p>
            <a:p>
              <a:pPr algn="ctr"/>
              <a:r>
                <a:rPr kumimoji="1" lang="ja-JP" altLang="en-US" sz="2000" dirty="0" smtClean="0">
                  <a:solidFill>
                    <a:schemeClr val="bg1"/>
                  </a:solidFill>
                </a:rPr>
                <a:t>あなたを利用しようとするか」</a:t>
              </a:r>
              <a:r>
                <a:rPr lang="ja-JP" altLang="en-US" sz="2000" dirty="0" smtClean="0">
                  <a:solidFill>
                    <a:schemeClr val="bg1"/>
                  </a:solidFill>
                </a:rPr>
                <a:t>という</a:t>
              </a:r>
              <a:endParaRPr lang="en-US" altLang="ja-JP" sz="2000" dirty="0" smtClean="0">
                <a:solidFill>
                  <a:schemeClr val="bg1"/>
                </a:solidFill>
              </a:endParaRPr>
            </a:p>
            <a:p>
              <a:pPr algn="ctr"/>
              <a:r>
                <a:rPr lang="ja-JP" altLang="en-US" sz="2000" dirty="0" smtClean="0">
                  <a:solidFill>
                    <a:schemeClr val="bg1"/>
                  </a:solidFill>
                </a:rPr>
                <a:t>問いに「はい」と答えた人の割合</a:t>
              </a:r>
              <a:endParaRPr kumimoji="1" lang="ja-JP" altLang="en-US" sz="2000" dirty="0">
                <a:solidFill>
                  <a:schemeClr val="bg1"/>
                </a:solidFill>
              </a:endParaRPr>
            </a:p>
          </p:txBody>
        </p:sp>
        <p:sp>
          <p:nvSpPr>
            <p:cNvPr id="5" name="テキスト ボックス 4"/>
            <p:cNvSpPr txBox="1"/>
            <p:nvPr/>
          </p:nvSpPr>
          <p:spPr>
            <a:xfrm>
              <a:off x="191131" y="1541304"/>
              <a:ext cx="492443" cy="1887696"/>
            </a:xfrm>
            <a:prstGeom prst="rect">
              <a:avLst/>
            </a:prstGeom>
            <a:noFill/>
          </p:spPr>
          <p:txBody>
            <a:bodyPr vert="eaVert" wrap="none" rtlCol="0">
              <a:spAutoFit/>
            </a:bodyPr>
            <a:lstStyle/>
            <a:p>
              <a:r>
                <a:rPr kumimoji="1" lang="ja-JP" altLang="en-US" sz="2000" dirty="0" smtClean="0">
                  <a:solidFill>
                    <a:schemeClr val="bg1"/>
                  </a:solidFill>
                </a:rPr>
                <a:t>年齢調整死亡率</a:t>
              </a:r>
              <a:endParaRPr kumimoji="1" lang="ja-JP" altLang="en-US" sz="2000" dirty="0">
                <a:solidFill>
                  <a:schemeClr val="bg1"/>
                </a:solidFill>
              </a:endParaRPr>
            </a:p>
          </p:txBody>
        </p:sp>
        <p:sp>
          <p:nvSpPr>
            <p:cNvPr id="6" name="テキスト ボックス 5"/>
            <p:cNvSpPr txBox="1"/>
            <p:nvPr/>
          </p:nvSpPr>
          <p:spPr>
            <a:xfrm>
              <a:off x="4554585" y="1541304"/>
              <a:ext cx="800219" cy="3203762"/>
            </a:xfrm>
            <a:prstGeom prst="rect">
              <a:avLst/>
            </a:prstGeom>
            <a:noFill/>
          </p:spPr>
          <p:txBody>
            <a:bodyPr vert="eaVert" wrap="none" rtlCol="0">
              <a:spAutoFit/>
            </a:bodyPr>
            <a:lstStyle/>
            <a:p>
              <a:r>
                <a:rPr kumimoji="1" lang="ja-JP" altLang="en-US" sz="2000" dirty="0" smtClean="0">
                  <a:solidFill>
                    <a:schemeClr val="bg1"/>
                  </a:solidFill>
                </a:rPr>
                <a:t>健康状態が良い、非常に良い</a:t>
              </a:r>
              <a:endParaRPr kumimoji="1" lang="en-US" altLang="ja-JP" sz="2000" dirty="0" smtClean="0">
                <a:solidFill>
                  <a:schemeClr val="bg1"/>
                </a:solidFill>
              </a:endParaRPr>
            </a:p>
            <a:p>
              <a:r>
                <a:rPr kumimoji="1" lang="ja-JP" altLang="en-US" sz="2000" dirty="0" smtClean="0">
                  <a:solidFill>
                    <a:schemeClr val="bg1"/>
                  </a:solidFill>
                </a:rPr>
                <a:t>と答えた人の割合</a:t>
              </a:r>
              <a:endParaRPr kumimoji="1" lang="ja-JP" altLang="en-US" sz="2000" dirty="0">
                <a:solidFill>
                  <a:schemeClr val="bg1"/>
                </a:solidFill>
              </a:endParaRPr>
            </a:p>
          </p:txBody>
        </p:sp>
        <p:sp>
          <p:nvSpPr>
            <p:cNvPr id="11" name="テキスト ボックス 10"/>
            <p:cNvSpPr txBox="1"/>
            <p:nvPr/>
          </p:nvSpPr>
          <p:spPr>
            <a:xfrm>
              <a:off x="5320490" y="4087109"/>
              <a:ext cx="3767378" cy="707886"/>
            </a:xfrm>
            <a:prstGeom prst="rect">
              <a:avLst/>
            </a:prstGeom>
            <a:noFill/>
          </p:spPr>
          <p:txBody>
            <a:bodyPr wrap="none" rtlCol="0">
              <a:spAutoFit/>
            </a:bodyPr>
            <a:lstStyle/>
            <a:p>
              <a:pPr algn="ctr"/>
              <a:r>
                <a:rPr kumimoji="1" lang="ja-JP" altLang="en-US" sz="2000" dirty="0" smtClean="0">
                  <a:solidFill>
                    <a:schemeClr val="bg1"/>
                  </a:solidFill>
                </a:rPr>
                <a:t>「ほとんどの人は信頼できない」</a:t>
              </a:r>
              <a:r>
                <a:rPr lang="ja-JP" altLang="en-US" sz="2000" dirty="0" smtClean="0">
                  <a:solidFill>
                    <a:schemeClr val="bg1"/>
                  </a:solidFill>
                </a:rPr>
                <a:t>と</a:t>
              </a:r>
              <a:endParaRPr lang="en-US" altLang="ja-JP" sz="2000" dirty="0" smtClean="0">
                <a:solidFill>
                  <a:schemeClr val="bg1"/>
                </a:solidFill>
              </a:endParaRPr>
            </a:p>
            <a:p>
              <a:pPr algn="ctr"/>
              <a:r>
                <a:rPr lang="ja-JP" altLang="en-US" sz="2000" dirty="0" smtClean="0">
                  <a:solidFill>
                    <a:schemeClr val="bg1"/>
                  </a:solidFill>
                </a:rPr>
                <a:t>答えた人の割合</a:t>
              </a:r>
              <a:endParaRPr kumimoji="1" lang="ja-JP" altLang="en-US" sz="2000" dirty="0">
                <a:solidFill>
                  <a:schemeClr val="bg1"/>
                </a:solidFill>
              </a:endParaRPr>
            </a:p>
          </p:txBody>
        </p:sp>
      </p:grpSp>
      <p:sp>
        <p:nvSpPr>
          <p:cNvPr id="8" name="テキスト ボックス 7"/>
          <p:cNvSpPr txBox="1"/>
          <p:nvPr/>
        </p:nvSpPr>
        <p:spPr>
          <a:xfrm>
            <a:off x="510772" y="1350883"/>
            <a:ext cx="8122455" cy="461665"/>
          </a:xfrm>
          <a:prstGeom prst="rect">
            <a:avLst/>
          </a:prstGeom>
          <a:noFill/>
        </p:spPr>
        <p:txBody>
          <a:bodyPr wrap="square" rtlCol="0">
            <a:spAutoFit/>
          </a:bodyPr>
          <a:lstStyle/>
          <a:p>
            <a:r>
              <a:rPr kumimoji="1" lang="ja-JP" altLang="en-US" sz="2400" dirty="0" smtClean="0">
                <a:solidFill>
                  <a:schemeClr val="bg1"/>
                </a:solidFill>
              </a:rPr>
              <a:t>アメリカの州レベルでのソーシャル・キャピタルと健康の関連</a:t>
            </a:r>
            <a:endParaRPr kumimoji="1" lang="ja-JP" altLang="en-US" sz="2400" dirty="0">
              <a:solidFill>
                <a:schemeClr val="bg1"/>
              </a:solidFill>
            </a:endParaRPr>
          </a:p>
        </p:txBody>
      </p:sp>
    </p:spTree>
    <p:extLst>
      <p:ext uri="{BB962C8B-B14F-4D97-AF65-F5344CB8AC3E}">
        <p14:creationId xmlns:p14="http://schemas.microsoft.com/office/powerpoint/2010/main" val="4023304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3165" y="688362"/>
            <a:ext cx="6945659" cy="612404"/>
          </a:xfrm>
        </p:spPr>
        <p:txBody>
          <a:bodyPr>
            <a:normAutofit/>
          </a:bodyPr>
          <a:lstStyle/>
          <a:p>
            <a:r>
              <a:rPr lang="ja-JP" altLang="ja-JP" sz="2800" b="1" dirty="0">
                <a:solidFill>
                  <a:schemeClr val="accent2"/>
                </a:solidFill>
              </a:rPr>
              <a:t>日常生活の満足度に影響を及ぼす</a:t>
            </a:r>
            <a:r>
              <a:rPr lang="ja-JP" altLang="ja-JP" sz="2800" b="1" dirty="0" smtClean="0">
                <a:solidFill>
                  <a:schemeClr val="accent2"/>
                </a:solidFill>
              </a:rPr>
              <a:t>度合い</a:t>
            </a:r>
            <a:endParaRPr kumimoji="1" lang="ja-JP" altLang="en-US" sz="2800" b="1" dirty="0">
              <a:solidFill>
                <a:schemeClr val="accent2"/>
              </a:solidFill>
            </a:endParaRPr>
          </a:p>
        </p:txBody>
      </p:sp>
      <p:graphicFrame>
        <p:nvGraphicFramePr>
          <p:cNvPr id="6" name="表 5"/>
          <p:cNvGraphicFramePr>
            <a:graphicFrameLocks noGrp="1"/>
          </p:cNvGraphicFramePr>
          <p:nvPr>
            <p:extLst/>
          </p:nvPr>
        </p:nvGraphicFramePr>
        <p:xfrm>
          <a:off x="337122" y="1484784"/>
          <a:ext cx="8496944" cy="3888432"/>
        </p:xfrm>
        <a:graphic>
          <a:graphicData uri="http://schemas.openxmlformats.org/drawingml/2006/table">
            <a:tbl>
              <a:tblPr firstRow="1" firstCol="1" bandRow="1">
                <a:tableStyleId>{5C22544A-7EE6-4342-B048-85BDC9FD1C3A}</a:tableStyleId>
              </a:tblPr>
              <a:tblGrid>
                <a:gridCol w="517009"/>
                <a:gridCol w="3947487"/>
                <a:gridCol w="1584176"/>
                <a:gridCol w="1144508"/>
                <a:gridCol w="1303764"/>
              </a:tblGrid>
              <a:tr h="648072">
                <a:tc>
                  <a:txBody>
                    <a:bodyPr/>
                    <a:lstStyle/>
                    <a:p>
                      <a:pPr algn="l">
                        <a:spcAft>
                          <a:spcPts val="0"/>
                        </a:spcAft>
                      </a:pPr>
                      <a:r>
                        <a:rPr lang="ja-JP" sz="1100" kern="0" dirty="0">
                          <a:effectLst/>
                        </a:rPr>
                        <a:t>　</a:t>
                      </a:r>
                      <a:endParaRPr lang="ja-JP" sz="1050" kern="100" dirty="0">
                        <a:effectLst/>
                        <a:latin typeface="Century"/>
                        <a:ea typeface="ＭＳ 明朝"/>
                        <a:cs typeface="Times New Roman"/>
                      </a:endParaRPr>
                    </a:p>
                  </a:txBody>
                  <a:tcPr marL="62865" marR="62865" marT="0" marB="0" anchor="ctr"/>
                </a:tc>
                <a:tc>
                  <a:txBody>
                    <a:bodyPr/>
                    <a:lstStyle/>
                    <a:p>
                      <a:pPr algn="l">
                        <a:spcAft>
                          <a:spcPts val="0"/>
                        </a:spcAft>
                      </a:pPr>
                      <a:r>
                        <a:rPr lang="ja-JP" sz="1100" kern="0" dirty="0">
                          <a:effectLst/>
                        </a:rPr>
                        <a:t>　</a:t>
                      </a:r>
                      <a:endParaRPr lang="ja-JP" sz="1050" kern="100" dirty="0">
                        <a:effectLst/>
                        <a:latin typeface="Century"/>
                        <a:ea typeface="ＭＳ 明朝"/>
                        <a:cs typeface="Times New Roman"/>
                      </a:endParaRPr>
                    </a:p>
                  </a:txBody>
                  <a:tcPr marL="62865" marR="62865" marT="0" marB="0" anchor="ctr"/>
                </a:tc>
                <a:tc>
                  <a:txBody>
                    <a:bodyPr/>
                    <a:lstStyle/>
                    <a:p>
                      <a:pPr algn="ctr">
                        <a:spcAft>
                          <a:spcPts val="0"/>
                        </a:spcAft>
                      </a:pPr>
                      <a:r>
                        <a:rPr lang="ja-JP" sz="2000" kern="0" dirty="0">
                          <a:effectLst/>
                        </a:rPr>
                        <a:t>標準化係数</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t</a:t>
                      </a:r>
                      <a:r>
                        <a:rPr lang="ja-JP" sz="2000" kern="0" dirty="0">
                          <a:effectLst/>
                        </a:rPr>
                        <a:t>値</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ja-JP" sz="2000" kern="0" dirty="0">
                          <a:effectLst/>
                        </a:rPr>
                        <a:t>有意確率</a:t>
                      </a:r>
                      <a:endParaRPr lang="ja-JP" sz="2000" kern="100" dirty="0">
                        <a:effectLst/>
                        <a:latin typeface="Century"/>
                        <a:ea typeface="ＭＳ 明朝"/>
                        <a:cs typeface="Times New Roman"/>
                      </a:endParaRPr>
                    </a:p>
                  </a:txBody>
                  <a:tcPr marL="62865" marR="62865" marT="0" marB="0" anchor="ctr"/>
                </a:tc>
              </a:tr>
              <a:tr h="648072">
                <a:tc>
                  <a:txBody>
                    <a:bodyPr/>
                    <a:lstStyle/>
                    <a:p>
                      <a:pPr algn="ctr">
                        <a:spcAft>
                          <a:spcPts val="0"/>
                        </a:spcAft>
                      </a:pPr>
                      <a:r>
                        <a:rPr lang="en-US" sz="2400" kern="0" dirty="0">
                          <a:effectLst/>
                        </a:rPr>
                        <a:t>1</a:t>
                      </a:r>
                      <a:endParaRPr lang="ja-JP" sz="2400" kern="100" dirty="0">
                        <a:effectLst/>
                        <a:latin typeface="Century"/>
                        <a:ea typeface="ＭＳ 明朝"/>
                        <a:cs typeface="Times New Roman"/>
                      </a:endParaRPr>
                    </a:p>
                  </a:txBody>
                  <a:tcPr marL="62865" marR="62865" marT="0" marB="0" anchor="ctr"/>
                </a:tc>
                <a:tc>
                  <a:txBody>
                    <a:bodyPr/>
                    <a:lstStyle/>
                    <a:p>
                      <a:pPr algn="l">
                        <a:spcAft>
                          <a:spcPts val="0"/>
                        </a:spcAft>
                      </a:pPr>
                      <a:r>
                        <a:rPr lang="ja-JP" sz="2400" b="1" kern="0" dirty="0">
                          <a:effectLst/>
                        </a:rPr>
                        <a:t>心の健康の満足度</a:t>
                      </a:r>
                      <a:endParaRPr lang="ja-JP" sz="24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400" b="1" kern="0" dirty="0">
                          <a:effectLst/>
                        </a:rPr>
                        <a:t>0.534</a:t>
                      </a:r>
                      <a:endParaRPr lang="ja-JP" sz="24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400" b="1" kern="0" dirty="0">
                          <a:effectLst/>
                        </a:rPr>
                        <a:t>14.927</a:t>
                      </a:r>
                      <a:endParaRPr lang="ja-JP" sz="24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400" b="1" kern="0" dirty="0">
                          <a:effectLst/>
                        </a:rPr>
                        <a:t>.000 </a:t>
                      </a:r>
                      <a:endParaRPr lang="ja-JP" sz="2400" b="1" kern="100" dirty="0">
                        <a:effectLst/>
                        <a:latin typeface="Century"/>
                        <a:ea typeface="ＭＳ 明朝"/>
                        <a:cs typeface="Times New Roman"/>
                      </a:endParaRPr>
                    </a:p>
                  </a:txBody>
                  <a:tcPr marL="62865" marR="62865" marT="0" marB="0" anchor="ctr"/>
                </a:tc>
              </a:tr>
              <a:tr h="648072">
                <a:tc>
                  <a:txBody>
                    <a:bodyPr/>
                    <a:lstStyle/>
                    <a:p>
                      <a:pPr algn="ctr">
                        <a:spcAft>
                          <a:spcPts val="0"/>
                        </a:spcAft>
                      </a:pPr>
                      <a:r>
                        <a:rPr lang="en-US" sz="2400" kern="0" dirty="0">
                          <a:effectLst/>
                        </a:rPr>
                        <a:t>2</a:t>
                      </a:r>
                      <a:endParaRPr lang="ja-JP" sz="2400" kern="100" dirty="0">
                        <a:effectLst/>
                        <a:latin typeface="Century"/>
                        <a:ea typeface="ＭＳ 明朝"/>
                        <a:cs typeface="Times New Roman"/>
                      </a:endParaRPr>
                    </a:p>
                  </a:txBody>
                  <a:tcPr marL="62865" marR="62865" marT="0" marB="0" anchor="ctr"/>
                </a:tc>
                <a:tc>
                  <a:txBody>
                    <a:bodyPr/>
                    <a:lstStyle/>
                    <a:p>
                      <a:pPr algn="l">
                        <a:spcAft>
                          <a:spcPts val="0"/>
                        </a:spcAft>
                      </a:pPr>
                      <a:r>
                        <a:rPr lang="ja-JP" sz="2400" b="1" kern="0" dirty="0">
                          <a:effectLst/>
                        </a:rPr>
                        <a:t>住んでいる地域の満足度</a:t>
                      </a:r>
                      <a:endParaRPr lang="ja-JP" sz="24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400" b="1" kern="0" dirty="0">
                          <a:effectLst/>
                        </a:rPr>
                        <a:t>0.138</a:t>
                      </a:r>
                      <a:endParaRPr lang="ja-JP" sz="24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400" b="1" kern="0" dirty="0">
                          <a:effectLst/>
                        </a:rPr>
                        <a:t>4.696</a:t>
                      </a:r>
                      <a:endParaRPr lang="ja-JP" sz="24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400" b="1" kern="0" dirty="0">
                          <a:effectLst/>
                        </a:rPr>
                        <a:t>.000 </a:t>
                      </a:r>
                      <a:endParaRPr lang="ja-JP" sz="2400" b="1" kern="100" dirty="0">
                        <a:effectLst/>
                        <a:latin typeface="Century"/>
                        <a:ea typeface="ＭＳ 明朝"/>
                        <a:cs typeface="Times New Roman"/>
                      </a:endParaRPr>
                    </a:p>
                  </a:txBody>
                  <a:tcPr marL="62865" marR="62865" marT="0" marB="0" anchor="ctr"/>
                </a:tc>
              </a:tr>
              <a:tr h="648072">
                <a:tc>
                  <a:txBody>
                    <a:bodyPr/>
                    <a:lstStyle/>
                    <a:p>
                      <a:pPr algn="ctr">
                        <a:spcAft>
                          <a:spcPts val="0"/>
                        </a:spcAft>
                      </a:pPr>
                      <a:r>
                        <a:rPr lang="en-US" sz="2400" kern="0" dirty="0">
                          <a:effectLst/>
                        </a:rPr>
                        <a:t>3</a:t>
                      </a:r>
                      <a:endParaRPr lang="ja-JP" sz="2400" kern="100" dirty="0">
                        <a:effectLst/>
                        <a:latin typeface="Century"/>
                        <a:ea typeface="ＭＳ 明朝"/>
                        <a:cs typeface="Times New Roman"/>
                      </a:endParaRPr>
                    </a:p>
                  </a:txBody>
                  <a:tcPr marL="62865" marR="62865" marT="0" marB="0" anchor="ctr"/>
                </a:tc>
                <a:tc>
                  <a:txBody>
                    <a:bodyPr/>
                    <a:lstStyle/>
                    <a:p>
                      <a:pPr algn="l">
                        <a:spcAft>
                          <a:spcPts val="0"/>
                        </a:spcAft>
                      </a:pPr>
                      <a:r>
                        <a:rPr lang="ja-JP" sz="2400" b="1" kern="0" dirty="0">
                          <a:effectLst/>
                        </a:rPr>
                        <a:t>職場環境の満足度</a:t>
                      </a:r>
                      <a:endParaRPr lang="ja-JP" sz="24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400" b="1" kern="0" dirty="0">
                          <a:effectLst/>
                        </a:rPr>
                        <a:t>0.134</a:t>
                      </a:r>
                      <a:endParaRPr lang="ja-JP" sz="24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400" b="1" kern="0" dirty="0">
                          <a:effectLst/>
                        </a:rPr>
                        <a:t>4.525</a:t>
                      </a:r>
                      <a:endParaRPr lang="ja-JP" sz="24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400" b="1" kern="0" dirty="0">
                          <a:effectLst/>
                        </a:rPr>
                        <a:t>.000 </a:t>
                      </a:r>
                      <a:endParaRPr lang="ja-JP" sz="2400" b="1" kern="100" dirty="0">
                        <a:effectLst/>
                        <a:latin typeface="Century"/>
                        <a:ea typeface="ＭＳ 明朝"/>
                        <a:cs typeface="Times New Roman"/>
                      </a:endParaRPr>
                    </a:p>
                  </a:txBody>
                  <a:tcPr marL="62865" marR="62865" marT="0" marB="0" anchor="ctr"/>
                </a:tc>
              </a:tr>
              <a:tr h="648072">
                <a:tc>
                  <a:txBody>
                    <a:bodyPr/>
                    <a:lstStyle/>
                    <a:p>
                      <a:pPr algn="ctr">
                        <a:spcAft>
                          <a:spcPts val="0"/>
                        </a:spcAft>
                      </a:pPr>
                      <a:r>
                        <a:rPr lang="en-US" sz="2400" kern="0" dirty="0">
                          <a:effectLst/>
                        </a:rPr>
                        <a:t>4</a:t>
                      </a:r>
                      <a:endParaRPr lang="ja-JP" sz="2400" kern="100" dirty="0">
                        <a:effectLst/>
                        <a:latin typeface="Century"/>
                        <a:ea typeface="ＭＳ 明朝"/>
                        <a:cs typeface="Times New Roman"/>
                      </a:endParaRPr>
                    </a:p>
                  </a:txBody>
                  <a:tcPr marL="62865" marR="62865" marT="0" marB="0" anchor="ctr"/>
                </a:tc>
                <a:tc>
                  <a:txBody>
                    <a:bodyPr/>
                    <a:lstStyle/>
                    <a:p>
                      <a:pPr algn="l">
                        <a:spcAft>
                          <a:spcPts val="0"/>
                        </a:spcAft>
                      </a:pPr>
                      <a:r>
                        <a:rPr lang="ja-JP" sz="2400" b="1" kern="0" dirty="0">
                          <a:effectLst/>
                        </a:rPr>
                        <a:t>身体の健康の満足度</a:t>
                      </a:r>
                      <a:endParaRPr lang="ja-JP" sz="24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400" b="1" kern="0" dirty="0">
                          <a:effectLst/>
                        </a:rPr>
                        <a:t>0.082</a:t>
                      </a:r>
                      <a:endParaRPr lang="ja-JP" sz="24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400" b="1" kern="0" dirty="0">
                          <a:effectLst/>
                        </a:rPr>
                        <a:t>2.431</a:t>
                      </a:r>
                      <a:endParaRPr lang="ja-JP" sz="24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400" b="1" kern="0" dirty="0">
                          <a:effectLst/>
                        </a:rPr>
                        <a:t>.015 </a:t>
                      </a:r>
                      <a:endParaRPr lang="ja-JP" sz="2400" b="1" kern="100" dirty="0">
                        <a:effectLst/>
                        <a:latin typeface="Century"/>
                        <a:ea typeface="ＭＳ 明朝"/>
                        <a:cs typeface="Times New Roman"/>
                      </a:endParaRPr>
                    </a:p>
                  </a:txBody>
                  <a:tcPr marL="62865" marR="62865" marT="0" marB="0" anchor="ctr"/>
                </a:tc>
              </a:tr>
              <a:tr h="648072">
                <a:tc>
                  <a:txBody>
                    <a:bodyPr/>
                    <a:lstStyle/>
                    <a:p>
                      <a:pPr algn="ctr">
                        <a:spcAft>
                          <a:spcPts val="0"/>
                        </a:spcAft>
                      </a:pPr>
                      <a:r>
                        <a:rPr lang="en-US" sz="2400" kern="0" dirty="0">
                          <a:effectLst/>
                        </a:rPr>
                        <a:t>5</a:t>
                      </a:r>
                      <a:endParaRPr lang="ja-JP" sz="2400" kern="100" dirty="0">
                        <a:effectLst/>
                        <a:latin typeface="Century"/>
                        <a:ea typeface="ＭＳ 明朝"/>
                        <a:cs typeface="Times New Roman"/>
                      </a:endParaRPr>
                    </a:p>
                  </a:txBody>
                  <a:tcPr marL="62865" marR="62865" marT="0" marB="0" anchor="ctr"/>
                </a:tc>
                <a:tc>
                  <a:txBody>
                    <a:bodyPr/>
                    <a:lstStyle/>
                    <a:p>
                      <a:pPr algn="l">
                        <a:spcAft>
                          <a:spcPts val="0"/>
                        </a:spcAft>
                      </a:pPr>
                      <a:r>
                        <a:rPr lang="ja-JP" sz="2400" b="1" kern="0" dirty="0" smtClean="0">
                          <a:effectLst/>
                        </a:rPr>
                        <a:t>保健</a:t>
                      </a:r>
                      <a:r>
                        <a:rPr lang="ja-JP" sz="2400" b="1" kern="0" dirty="0">
                          <a:effectLst/>
                        </a:rPr>
                        <a:t>医療福祉政策の満足度</a:t>
                      </a:r>
                      <a:endParaRPr lang="ja-JP" sz="24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400" b="1" kern="0" dirty="0">
                          <a:effectLst/>
                        </a:rPr>
                        <a:t>0.063</a:t>
                      </a:r>
                      <a:endParaRPr lang="ja-JP" sz="24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400" b="1" kern="0" dirty="0">
                          <a:effectLst/>
                        </a:rPr>
                        <a:t>2.231</a:t>
                      </a:r>
                      <a:endParaRPr lang="ja-JP" sz="24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400" b="1" kern="0" dirty="0">
                          <a:effectLst/>
                        </a:rPr>
                        <a:t>.026 </a:t>
                      </a:r>
                      <a:endParaRPr lang="ja-JP" sz="2400" b="1" kern="100" dirty="0">
                        <a:effectLst/>
                        <a:latin typeface="Century"/>
                        <a:ea typeface="ＭＳ 明朝"/>
                        <a:cs typeface="Times New Roman"/>
                      </a:endParaRPr>
                    </a:p>
                  </a:txBody>
                  <a:tcPr marL="62865" marR="62865" marT="0" marB="0" anchor="ctr"/>
                </a:tc>
              </a:tr>
            </a:tbl>
          </a:graphicData>
        </a:graphic>
      </p:graphicFrame>
      <p:sp>
        <p:nvSpPr>
          <p:cNvPr id="7" name="テキスト ボックス 6"/>
          <p:cNvSpPr txBox="1"/>
          <p:nvPr/>
        </p:nvSpPr>
        <p:spPr>
          <a:xfrm>
            <a:off x="2204808" y="5820352"/>
            <a:ext cx="4662375" cy="584775"/>
          </a:xfrm>
          <a:prstGeom prst="rect">
            <a:avLst/>
          </a:prstGeom>
          <a:noFill/>
        </p:spPr>
        <p:txBody>
          <a:bodyPr wrap="square" rtlCol="0">
            <a:spAutoFit/>
          </a:bodyPr>
          <a:lstStyle/>
          <a:p>
            <a:r>
              <a:rPr kumimoji="1" lang="ja-JP" altLang="en-US" sz="3200" b="1" u="sng" dirty="0" smtClean="0">
                <a:solidFill>
                  <a:srgbClr val="FFFF00"/>
                </a:solidFill>
              </a:rPr>
              <a:t>心、地域、職場　＞　身体</a:t>
            </a:r>
            <a:endParaRPr kumimoji="1" lang="ja-JP" altLang="en-US" sz="3200" b="1" u="sng" dirty="0">
              <a:solidFill>
                <a:srgbClr val="FFFF00"/>
              </a:solidFill>
            </a:endParaRPr>
          </a:p>
        </p:txBody>
      </p:sp>
      <p:sp>
        <p:nvSpPr>
          <p:cNvPr id="9" name="テキスト ボックス 8"/>
          <p:cNvSpPr txBox="1"/>
          <p:nvPr/>
        </p:nvSpPr>
        <p:spPr>
          <a:xfrm>
            <a:off x="755576" y="226697"/>
            <a:ext cx="7632848" cy="461665"/>
          </a:xfrm>
          <a:prstGeom prst="rect">
            <a:avLst/>
          </a:prstGeom>
          <a:noFill/>
        </p:spPr>
        <p:txBody>
          <a:bodyPr wrap="square" rtlCol="0">
            <a:spAutoFit/>
          </a:bodyPr>
          <a:lstStyle/>
          <a:p>
            <a:r>
              <a:rPr lang="ja-JP" altLang="en-US" sz="2400" dirty="0" smtClean="0">
                <a:solidFill>
                  <a:schemeClr val="bg1"/>
                </a:solidFill>
                <a:latin typeface="+mn-ea"/>
              </a:rPr>
              <a:t>平成</a:t>
            </a:r>
            <a:r>
              <a:rPr lang="en-US" altLang="ja-JP" sz="2400" dirty="0" smtClean="0">
                <a:solidFill>
                  <a:schemeClr val="bg1"/>
                </a:solidFill>
                <a:latin typeface="+mn-ea"/>
              </a:rPr>
              <a:t>21</a:t>
            </a:r>
            <a:r>
              <a:rPr lang="ja-JP" altLang="en-US" sz="2400" dirty="0" smtClean="0">
                <a:solidFill>
                  <a:schemeClr val="bg1"/>
                </a:solidFill>
                <a:latin typeface="+mn-ea"/>
              </a:rPr>
              <a:t>年　山陽小野田市</a:t>
            </a:r>
            <a:r>
              <a:rPr lang="en-US" altLang="ja-JP" sz="2400" dirty="0" smtClean="0">
                <a:solidFill>
                  <a:schemeClr val="bg1"/>
                </a:solidFill>
                <a:latin typeface="+mn-ea"/>
              </a:rPr>
              <a:t>SOS</a:t>
            </a:r>
            <a:r>
              <a:rPr lang="ja-JP" altLang="en-US" sz="2400" dirty="0" smtClean="0">
                <a:solidFill>
                  <a:schemeClr val="bg1"/>
                </a:solidFill>
                <a:latin typeface="+mn-ea"/>
              </a:rPr>
              <a:t>健康づくり計画基礎調査</a:t>
            </a:r>
            <a:endParaRPr kumimoji="1" lang="ja-JP" altLang="en-US" sz="2400" dirty="0">
              <a:solidFill>
                <a:schemeClr val="bg1"/>
              </a:solidFill>
              <a:latin typeface="+mn-ea"/>
            </a:endParaRPr>
          </a:p>
        </p:txBody>
      </p:sp>
    </p:spTree>
    <p:extLst>
      <p:ext uri="{BB962C8B-B14F-4D97-AF65-F5344CB8AC3E}">
        <p14:creationId xmlns:p14="http://schemas.microsoft.com/office/powerpoint/2010/main" val="4073368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4593" y="550309"/>
            <a:ext cx="7584100" cy="547363"/>
          </a:xfrm>
        </p:spPr>
        <p:txBody>
          <a:bodyPr>
            <a:noAutofit/>
          </a:bodyPr>
          <a:lstStyle/>
          <a:p>
            <a:r>
              <a:rPr lang="ja-JP" altLang="en-US" sz="2800" b="1" dirty="0" smtClean="0">
                <a:solidFill>
                  <a:schemeClr val="accent2"/>
                </a:solidFill>
              </a:rPr>
              <a:t>個人レベルの社会的なつながりと</a:t>
            </a:r>
            <a:r>
              <a:rPr lang="ja-JP" altLang="en-US" sz="2800" b="1" dirty="0">
                <a:solidFill>
                  <a:schemeClr val="accent2"/>
                </a:solidFill>
              </a:rPr>
              <a:t>健康の関連</a:t>
            </a:r>
            <a:endParaRPr kumimoji="1" lang="ja-JP" altLang="en-US" sz="2800" b="1" dirty="0">
              <a:solidFill>
                <a:schemeClr val="accent2"/>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502071814"/>
              </p:ext>
            </p:extLst>
          </p:nvPr>
        </p:nvGraphicFramePr>
        <p:xfrm>
          <a:off x="314350" y="1217249"/>
          <a:ext cx="8515300" cy="5458383"/>
        </p:xfrm>
        <a:graphic>
          <a:graphicData uri="http://schemas.openxmlformats.org/drawingml/2006/table">
            <a:tbl>
              <a:tblPr firstRow="1" firstCol="1" bandRow="1">
                <a:tableStyleId>{5C22544A-7EE6-4342-B048-85BDC9FD1C3A}</a:tableStyleId>
              </a:tblPr>
              <a:tblGrid>
                <a:gridCol w="1140919"/>
                <a:gridCol w="3350085"/>
                <a:gridCol w="646705"/>
                <a:gridCol w="718561"/>
                <a:gridCol w="83926"/>
                <a:gridCol w="634812"/>
                <a:gridCol w="646705"/>
                <a:gridCol w="83926"/>
                <a:gridCol w="622424"/>
                <a:gridCol w="587237"/>
              </a:tblGrid>
              <a:tr h="510082">
                <a:tc>
                  <a:txBody>
                    <a:bodyPr/>
                    <a:lstStyle/>
                    <a:p>
                      <a:pPr algn="l">
                        <a:spcAft>
                          <a:spcPts val="0"/>
                        </a:spcAft>
                      </a:pPr>
                      <a:r>
                        <a:rPr lang="ja-JP" sz="1800" kern="0" dirty="0">
                          <a:effectLst/>
                        </a:rPr>
                        <a:t>　</a:t>
                      </a:r>
                      <a:endParaRPr lang="ja-JP" sz="1800" kern="100" dirty="0">
                        <a:effectLst/>
                        <a:latin typeface="Century"/>
                        <a:ea typeface="ＭＳ 明朝"/>
                        <a:cs typeface="Times New Roman"/>
                      </a:endParaRPr>
                    </a:p>
                  </a:txBody>
                  <a:tcPr marL="29263" marR="29263" marT="0" marB="0" anchor="ctr"/>
                </a:tc>
                <a:tc>
                  <a:txBody>
                    <a:bodyPr/>
                    <a:lstStyle/>
                    <a:p>
                      <a:pPr algn="l">
                        <a:spcAft>
                          <a:spcPts val="0"/>
                        </a:spcAft>
                      </a:pPr>
                      <a:r>
                        <a:rPr lang="ja-JP" sz="1800" kern="0" dirty="0">
                          <a:effectLst/>
                        </a:rPr>
                        <a:t>　</a:t>
                      </a:r>
                      <a:endParaRPr lang="ja-JP" sz="1800" kern="100" dirty="0">
                        <a:effectLst/>
                        <a:latin typeface="Century"/>
                        <a:ea typeface="ＭＳ 明朝"/>
                        <a:cs typeface="Times New Roman"/>
                      </a:endParaRPr>
                    </a:p>
                  </a:txBody>
                  <a:tcPr marL="29263" marR="29263" marT="0" marB="0" anchor="ctr"/>
                </a:tc>
                <a:tc gridSpan="2">
                  <a:txBody>
                    <a:bodyPr/>
                    <a:lstStyle/>
                    <a:p>
                      <a:pPr algn="ctr">
                        <a:spcAft>
                          <a:spcPts val="0"/>
                        </a:spcAft>
                      </a:pPr>
                      <a:r>
                        <a:rPr lang="ja-JP" sz="1800" kern="0" dirty="0">
                          <a:effectLst/>
                        </a:rPr>
                        <a:t>日常生活</a:t>
                      </a:r>
                      <a:endParaRPr lang="ja-JP" sz="1800" kern="100" dirty="0">
                        <a:effectLst/>
                        <a:latin typeface="Century"/>
                        <a:ea typeface="ＭＳ 明朝"/>
                        <a:cs typeface="Times New Roman"/>
                      </a:endParaRPr>
                    </a:p>
                  </a:txBody>
                  <a:tcPr marL="29263" marR="29263" marT="0" marB="0" anchor="ctr"/>
                </a:tc>
                <a:tc hMerge="1">
                  <a:txBody>
                    <a:bodyPr/>
                    <a:lstStyle/>
                    <a:p>
                      <a:endParaRPr kumimoji="1" lang="ja-JP" altLang="en-US"/>
                    </a:p>
                  </a:txBody>
                  <a:tcPr/>
                </a:tc>
                <a:tc>
                  <a:txBody>
                    <a:bodyPr/>
                    <a:lstStyle/>
                    <a:p>
                      <a:pPr algn="ctr">
                        <a:spcAft>
                          <a:spcPts val="0"/>
                        </a:spcAft>
                      </a:pPr>
                      <a:r>
                        <a:rPr lang="ja-JP" sz="1800" kern="0" dirty="0">
                          <a:effectLst/>
                        </a:rPr>
                        <a:t>　</a:t>
                      </a:r>
                      <a:endParaRPr lang="ja-JP" sz="1800" kern="100" dirty="0">
                        <a:effectLst/>
                        <a:latin typeface="Century"/>
                        <a:ea typeface="ＭＳ 明朝"/>
                        <a:cs typeface="Times New Roman"/>
                      </a:endParaRPr>
                    </a:p>
                  </a:txBody>
                  <a:tcPr marL="29263" marR="29263" marT="0" marB="0" anchor="ctr"/>
                </a:tc>
                <a:tc gridSpan="2">
                  <a:txBody>
                    <a:bodyPr/>
                    <a:lstStyle/>
                    <a:p>
                      <a:pPr algn="ctr">
                        <a:spcAft>
                          <a:spcPts val="0"/>
                        </a:spcAft>
                      </a:pPr>
                      <a:r>
                        <a:rPr lang="ja-JP" sz="1800" kern="0" dirty="0">
                          <a:effectLst/>
                        </a:rPr>
                        <a:t>体の健康</a:t>
                      </a:r>
                      <a:endParaRPr lang="ja-JP" sz="1800" kern="100" dirty="0">
                        <a:effectLst/>
                        <a:latin typeface="Century"/>
                        <a:ea typeface="ＭＳ 明朝"/>
                        <a:cs typeface="Times New Roman"/>
                      </a:endParaRPr>
                    </a:p>
                  </a:txBody>
                  <a:tcPr marL="29263" marR="29263" marT="0" marB="0" anchor="ctr"/>
                </a:tc>
                <a:tc hMerge="1">
                  <a:txBody>
                    <a:bodyPr/>
                    <a:lstStyle/>
                    <a:p>
                      <a:endParaRPr kumimoji="1" lang="ja-JP" altLang="en-US"/>
                    </a:p>
                  </a:txBody>
                  <a:tcPr/>
                </a:tc>
                <a:tc>
                  <a:txBody>
                    <a:bodyPr/>
                    <a:lstStyle/>
                    <a:p>
                      <a:pPr algn="ctr">
                        <a:spcAft>
                          <a:spcPts val="0"/>
                        </a:spcAft>
                      </a:pPr>
                      <a:r>
                        <a:rPr lang="ja-JP" sz="1800" kern="0" dirty="0">
                          <a:effectLst/>
                        </a:rPr>
                        <a:t>　</a:t>
                      </a:r>
                      <a:endParaRPr lang="ja-JP" sz="1800" kern="100" dirty="0">
                        <a:effectLst/>
                        <a:latin typeface="Century"/>
                        <a:ea typeface="ＭＳ 明朝"/>
                        <a:cs typeface="Times New Roman"/>
                      </a:endParaRPr>
                    </a:p>
                  </a:txBody>
                  <a:tcPr marL="29263" marR="29263" marT="0" marB="0" anchor="ctr"/>
                </a:tc>
                <a:tc gridSpan="2">
                  <a:txBody>
                    <a:bodyPr/>
                    <a:lstStyle/>
                    <a:p>
                      <a:pPr algn="ctr">
                        <a:spcAft>
                          <a:spcPts val="0"/>
                        </a:spcAft>
                      </a:pPr>
                      <a:r>
                        <a:rPr lang="ja-JP" sz="1800" kern="0" dirty="0">
                          <a:effectLst/>
                        </a:rPr>
                        <a:t>心の健康</a:t>
                      </a:r>
                      <a:endParaRPr lang="ja-JP" sz="1800" kern="100" dirty="0">
                        <a:effectLst/>
                        <a:latin typeface="Century"/>
                        <a:ea typeface="ＭＳ 明朝"/>
                        <a:cs typeface="Times New Roman"/>
                      </a:endParaRPr>
                    </a:p>
                  </a:txBody>
                  <a:tcPr marL="29263" marR="29263" marT="0" marB="0" anchor="ctr"/>
                </a:tc>
                <a:tc hMerge="1">
                  <a:txBody>
                    <a:bodyPr/>
                    <a:lstStyle/>
                    <a:p>
                      <a:endParaRPr kumimoji="1" lang="ja-JP" altLang="en-US"/>
                    </a:p>
                  </a:txBody>
                  <a:tcPr/>
                </a:tc>
              </a:tr>
              <a:tr h="308380">
                <a:tc>
                  <a:txBody>
                    <a:bodyPr/>
                    <a:lstStyle/>
                    <a:p>
                      <a:pPr algn="l">
                        <a:spcAft>
                          <a:spcPts val="0"/>
                        </a:spcAft>
                      </a:pPr>
                      <a:r>
                        <a:rPr lang="ja-JP" sz="1800" kern="0" dirty="0">
                          <a:effectLst/>
                        </a:rPr>
                        <a:t>　</a:t>
                      </a:r>
                      <a:endParaRPr lang="ja-JP" sz="1800" kern="100" dirty="0">
                        <a:effectLst/>
                        <a:latin typeface="Century"/>
                        <a:ea typeface="ＭＳ 明朝"/>
                        <a:cs typeface="Times New Roman"/>
                      </a:endParaRPr>
                    </a:p>
                  </a:txBody>
                  <a:tcPr marL="29263" marR="29263" marT="0" marB="0" anchor="ctr"/>
                </a:tc>
                <a:tc>
                  <a:txBody>
                    <a:bodyPr/>
                    <a:lstStyle/>
                    <a:p>
                      <a:pPr algn="l">
                        <a:spcAft>
                          <a:spcPts val="0"/>
                        </a:spcAft>
                      </a:pPr>
                      <a:r>
                        <a:rPr lang="ja-JP" sz="1800" kern="0" dirty="0">
                          <a:effectLst/>
                        </a:rPr>
                        <a:t>　</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ja-JP" altLang="en-US" sz="1800" kern="100" dirty="0" smtClean="0">
                          <a:effectLst/>
                          <a:latin typeface="+mn-ea"/>
                          <a:ea typeface="+mn-ea"/>
                          <a:cs typeface="Times New Roman"/>
                        </a:rPr>
                        <a:t>良</a:t>
                      </a:r>
                      <a:endParaRPr lang="ja-JP" sz="1800" kern="100" dirty="0">
                        <a:effectLst/>
                        <a:latin typeface="+mn-ea"/>
                        <a:ea typeface="+mn-ea"/>
                        <a:cs typeface="Times New Roman"/>
                      </a:endParaRPr>
                    </a:p>
                  </a:txBody>
                  <a:tcPr marL="29263" marR="29263" marT="0" marB="0" anchor="ctr"/>
                </a:tc>
                <a:tc>
                  <a:txBody>
                    <a:bodyPr/>
                    <a:lstStyle/>
                    <a:p>
                      <a:pPr algn="ctr">
                        <a:spcAft>
                          <a:spcPts val="0"/>
                        </a:spcAft>
                      </a:pPr>
                      <a:r>
                        <a:rPr lang="ja-JP" altLang="en-US" sz="1800" kern="100" dirty="0" smtClean="0">
                          <a:effectLst/>
                          <a:latin typeface="+mn-ea"/>
                          <a:ea typeface="+mn-ea"/>
                          <a:cs typeface="Times New Roman"/>
                        </a:rPr>
                        <a:t>不良</a:t>
                      </a:r>
                      <a:endParaRPr lang="ja-JP" sz="1800" kern="100" dirty="0">
                        <a:effectLst/>
                        <a:latin typeface="+mn-ea"/>
                        <a:ea typeface="+mn-ea"/>
                        <a:cs typeface="Times New Roman"/>
                      </a:endParaRPr>
                    </a:p>
                  </a:txBody>
                  <a:tcPr marL="29263" marR="29263" marT="0" marB="0" anchor="ctr"/>
                </a:tc>
                <a:tc>
                  <a:txBody>
                    <a:bodyPr/>
                    <a:lstStyle/>
                    <a:p>
                      <a:pPr algn="ctr">
                        <a:spcAft>
                          <a:spcPts val="0"/>
                        </a:spcAft>
                      </a:pPr>
                      <a:r>
                        <a:rPr lang="ja-JP" sz="1800" kern="0" dirty="0">
                          <a:effectLst/>
                        </a:rPr>
                        <a:t>　</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ja-JP" altLang="en-US" sz="1800" kern="0" dirty="0" smtClean="0">
                          <a:solidFill>
                            <a:schemeClr val="tx1"/>
                          </a:solidFill>
                          <a:effectLst/>
                        </a:rPr>
                        <a:t>良</a:t>
                      </a:r>
                      <a:endParaRPr lang="ja-JP" sz="1800" kern="100" dirty="0">
                        <a:solidFill>
                          <a:schemeClr val="tx1"/>
                        </a:solidFill>
                        <a:effectLst/>
                        <a:latin typeface="Century"/>
                        <a:ea typeface="ＭＳ 明朝"/>
                        <a:cs typeface="Times New Roman"/>
                      </a:endParaRPr>
                    </a:p>
                  </a:txBody>
                  <a:tcPr marL="29263" marR="29263" marT="0" marB="0" anchor="ctr"/>
                </a:tc>
                <a:tc>
                  <a:txBody>
                    <a:bodyPr/>
                    <a:lstStyle/>
                    <a:p>
                      <a:pPr algn="ctr">
                        <a:spcAft>
                          <a:spcPts val="0"/>
                        </a:spcAft>
                      </a:pPr>
                      <a:r>
                        <a:rPr lang="ja-JP" altLang="en-US" sz="1800" kern="0" dirty="0" smtClean="0">
                          <a:solidFill>
                            <a:schemeClr val="tx1"/>
                          </a:solidFill>
                          <a:effectLst/>
                        </a:rPr>
                        <a:t>不良</a:t>
                      </a:r>
                      <a:endParaRPr lang="ja-JP" sz="1800" kern="100" dirty="0">
                        <a:solidFill>
                          <a:schemeClr val="tx1"/>
                        </a:solidFill>
                        <a:effectLst/>
                        <a:latin typeface="Century"/>
                        <a:ea typeface="ＭＳ 明朝"/>
                        <a:cs typeface="Times New Roman"/>
                      </a:endParaRPr>
                    </a:p>
                  </a:txBody>
                  <a:tcPr marL="29263" marR="29263" marT="0" marB="0" anchor="ctr"/>
                </a:tc>
                <a:tc>
                  <a:txBody>
                    <a:bodyPr/>
                    <a:lstStyle/>
                    <a:p>
                      <a:pPr algn="ctr">
                        <a:spcAft>
                          <a:spcPts val="0"/>
                        </a:spcAft>
                      </a:pPr>
                      <a:r>
                        <a:rPr lang="ja-JP" sz="1800" kern="0" dirty="0">
                          <a:solidFill>
                            <a:schemeClr val="tx1"/>
                          </a:solidFill>
                          <a:effectLst/>
                        </a:rPr>
                        <a:t>　</a:t>
                      </a:r>
                      <a:endParaRPr lang="ja-JP" sz="1800" kern="100" dirty="0">
                        <a:solidFill>
                          <a:schemeClr val="tx1"/>
                        </a:solidFill>
                        <a:effectLst/>
                        <a:latin typeface="Century"/>
                        <a:ea typeface="ＭＳ 明朝"/>
                        <a:cs typeface="Times New Roman"/>
                      </a:endParaRPr>
                    </a:p>
                  </a:txBody>
                  <a:tcPr marL="29263" marR="29263" marT="0" marB="0" anchor="ctr"/>
                </a:tc>
                <a:tc>
                  <a:txBody>
                    <a:bodyPr/>
                    <a:lstStyle/>
                    <a:p>
                      <a:pPr algn="ctr">
                        <a:spcAft>
                          <a:spcPts val="0"/>
                        </a:spcAft>
                      </a:pPr>
                      <a:r>
                        <a:rPr lang="ja-JP" altLang="en-US" sz="1800" kern="0" dirty="0" smtClean="0">
                          <a:solidFill>
                            <a:schemeClr val="tx1"/>
                          </a:solidFill>
                          <a:effectLst/>
                        </a:rPr>
                        <a:t>良</a:t>
                      </a:r>
                      <a:endParaRPr lang="ja-JP" sz="1800" kern="100" dirty="0">
                        <a:solidFill>
                          <a:schemeClr val="tx1"/>
                        </a:solidFill>
                        <a:effectLst/>
                        <a:latin typeface="Century"/>
                        <a:ea typeface="ＭＳ 明朝"/>
                        <a:cs typeface="Times New Roman"/>
                      </a:endParaRPr>
                    </a:p>
                  </a:txBody>
                  <a:tcPr marL="29263" marR="29263" marT="0" marB="0" anchor="ctr"/>
                </a:tc>
                <a:tc>
                  <a:txBody>
                    <a:bodyPr/>
                    <a:lstStyle/>
                    <a:p>
                      <a:pPr algn="ctr">
                        <a:spcAft>
                          <a:spcPts val="0"/>
                        </a:spcAft>
                      </a:pPr>
                      <a:r>
                        <a:rPr lang="ja-JP" altLang="en-US" sz="1800" kern="0" dirty="0" smtClean="0">
                          <a:solidFill>
                            <a:schemeClr val="tx1"/>
                          </a:solidFill>
                          <a:effectLst/>
                        </a:rPr>
                        <a:t>不良</a:t>
                      </a:r>
                      <a:endParaRPr lang="ja-JP" sz="1800" kern="100" dirty="0">
                        <a:solidFill>
                          <a:schemeClr val="tx1"/>
                        </a:solidFill>
                        <a:effectLst/>
                        <a:latin typeface="Century"/>
                        <a:ea typeface="ＭＳ 明朝"/>
                        <a:cs typeface="Times New Roman"/>
                      </a:endParaRPr>
                    </a:p>
                  </a:txBody>
                  <a:tcPr marL="29263" marR="29263" marT="0" marB="0" anchor="ctr"/>
                </a:tc>
              </a:tr>
              <a:tr h="385474">
                <a:tc rowSpan="3">
                  <a:txBody>
                    <a:bodyPr/>
                    <a:lstStyle/>
                    <a:p>
                      <a:pPr algn="ctr">
                        <a:spcAft>
                          <a:spcPts val="0"/>
                        </a:spcAft>
                      </a:pPr>
                      <a:r>
                        <a:rPr lang="ja-JP" sz="1800" kern="0" dirty="0">
                          <a:effectLst/>
                        </a:rPr>
                        <a:t>つきあい</a:t>
                      </a:r>
                      <a:r>
                        <a:rPr lang="en-US" sz="1800" kern="0" dirty="0">
                          <a:effectLst/>
                        </a:rPr>
                        <a:t/>
                      </a:r>
                      <a:br>
                        <a:rPr lang="en-US" sz="1800" kern="0" dirty="0">
                          <a:effectLst/>
                        </a:rPr>
                      </a:br>
                      <a:r>
                        <a:rPr lang="ja-JP" sz="1800" kern="0" dirty="0">
                          <a:effectLst/>
                        </a:rPr>
                        <a:t>交流</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ja-JP" sz="1800" kern="0" dirty="0">
                          <a:effectLst/>
                        </a:rPr>
                        <a:t>文科系サークルへの参加</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1" kern="0" dirty="0">
                          <a:solidFill>
                            <a:srgbClr val="FF0000"/>
                          </a:solidFill>
                          <a:effectLst/>
                        </a:rPr>
                        <a:t>8.00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1" kern="0" dirty="0">
                          <a:solidFill>
                            <a:srgbClr val="FF0000"/>
                          </a:solidFill>
                          <a:effectLst/>
                        </a:rPr>
                        <a:t>8.00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r>
              <a:tr h="385474">
                <a:tc vMerge="1">
                  <a:txBody>
                    <a:bodyPr/>
                    <a:lstStyle/>
                    <a:p>
                      <a:endParaRPr kumimoji="1" lang="ja-JP" altLang="en-US"/>
                    </a:p>
                  </a:txBody>
                  <a:tcPr/>
                </a:tc>
                <a:tc>
                  <a:txBody>
                    <a:bodyPr/>
                    <a:lstStyle/>
                    <a:p>
                      <a:pPr algn="ctr">
                        <a:spcAft>
                          <a:spcPts val="0"/>
                        </a:spcAft>
                      </a:pPr>
                      <a:r>
                        <a:rPr lang="ja-JP" sz="1800" kern="0" dirty="0">
                          <a:effectLst/>
                        </a:rPr>
                        <a:t>運動系サークルへの参加</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r>
              <a:tr h="385474">
                <a:tc vMerge="1">
                  <a:txBody>
                    <a:bodyPr/>
                    <a:lstStyle/>
                    <a:p>
                      <a:endParaRPr kumimoji="1" lang="ja-JP" altLang="en-US"/>
                    </a:p>
                  </a:txBody>
                  <a:tcPr/>
                </a:tc>
                <a:tc>
                  <a:txBody>
                    <a:bodyPr/>
                    <a:lstStyle/>
                    <a:p>
                      <a:pPr algn="ctr">
                        <a:spcAft>
                          <a:spcPts val="0"/>
                        </a:spcAft>
                      </a:pPr>
                      <a:r>
                        <a:rPr lang="ja-JP" sz="1800" kern="0" dirty="0">
                          <a:effectLst/>
                        </a:rPr>
                        <a:t>宗教関連の集まりへの参加</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0" kern="0" dirty="0">
                          <a:solidFill>
                            <a:schemeClr val="tx1"/>
                          </a:solidFill>
                          <a:effectLst/>
                        </a:rPr>
                        <a:t>7.00</a:t>
                      </a:r>
                      <a:r>
                        <a:rPr lang="en-US" sz="1800" b="1" kern="0" dirty="0">
                          <a:solidFill>
                            <a:srgbClr val="FF0000"/>
                          </a:solidFill>
                          <a:effectLst/>
                        </a:rPr>
                        <a:t>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7.00 </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ja-JP" sz="1800" kern="0" dirty="0">
                          <a:effectLst/>
                        </a:rPr>
                        <a:t>　</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ja-JP" sz="1800" kern="0" dirty="0">
                          <a:effectLst/>
                        </a:rPr>
                        <a:t>　</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6.50 </a:t>
                      </a:r>
                      <a:endParaRPr lang="ja-JP" sz="1800" kern="100" dirty="0">
                        <a:effectLst/>
                        <a:latin typeface="Century"/>
                        <a:ea typeface="ＭＳ 明朝"/>
                        <a:cs typeface="Times New Roman"/>
                      </a:endParaRPr>
                    </a:p>
                  </a:txBody>
                  <a:tcPr marL="29263" marR="29263" marT="0" marB="0" anchor="ctr"/>
                </a:tc>
              </a:tr>
              <a:tr h="385474">
                <a:tc rowSpan="6">
                  <a:txBody>
                    <a:bodyPr/>
                    <a:lstStyle/>
                    <a:p>
                      <a:pPr algn="ctr">
                        <a:spcAft>
                          <a:spcPts val="0"/>
                        </a:spcAft>
                      </a:pPr>
                      <a:r>
                        <a:rPr lang="ja-JP" sz="1800" kern="0" dirty="0">
                          <a:effectLst/>
                        </a:rPr>
                        <a:t>信頼</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ja-JP" sz="1800" kern="0" dirty="0">
                          <a:effectLst/>
                        </a:rPr>
                        <a:t>自治会共同作業への参加</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1" kern="0" dirty="0">
                          <a:solidFill>
                            <a:srgbClr val="FF0000"/>
                          </a:solidFill>
                          <a:effectLst/>
                        </a:rPr>
                        <a:t>6.50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r>
              <a:tr h="385474">
                <a:tc vMerge="1">
                  <a:txBody>
                    <a:bodyPr/>
                    <a:lstStyle/>
                    <a:p>
                      <a:endParaRPr kumimoji="1" lang="ja-JP" altLang="en-US"/>
                    </a:p>
                  </a:txBody>
                  <a:tcPr/>
                </a:tc>
                <a:tc>
                  <a:txBody>
                    <a:bodyPr/>
                    <a:lstStyle/>
                    <a:p>
                      <a:pPr algn="ctr">
                        <a:spcAft>
                          <a:spcPts val="0"/>
                        </a:spcAft>
                      </a:pPr>
                      <a:r>
                        <a:rPr lang="ja-JP" sz="1800" kern="0" dirty="0">
                          <a:effectLst/>
                        </a:rPr>
                        <a:t>校区の祭や運動会への参加</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r>
              <a:tr h="385474">
                <a:tc vMerge="1">
                  <a:txBody>
                    <a:bodyPr/>
                    <a:lstStyle/>
                    <a:p>
                      <a:endParaRPr kumimoji="1" lang="ja-JP" altLang="en-US"/>
                    </a:p>
                  </a:txBody>
                  <a:tcPr/>
                </a:tc>
                <a:tc>
                  <a:txBody>
                    <a:bodyPr/>
                    <a:lstStyle/>
                    <a:p>
                      <a:pPr algn="ctr">
                        <a:spcAft>
                          <a:spcPts val="0"/>
                        </a:spcAft>
                      </a:pPr>
                      <a:r>
                        <a:rPr lang="ja-JP" sz="1800" kern="0" dirty="0">
                          <a:effectLst/>
                        </a:rPr>
                        <a:t>気持ちの通じ合える人の有無</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5.00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1" kern="0" dirty="0">
                          <a:solidFill>
                            <a:srgbClr val="FF0000"/>
                          </a:solidFill>
                          <a:effectLst/>
                        </a:rPr>
                        <a:t>6.00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5.00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5.00 </a:t>
                      </a:r>
                      <a:endParaRPr lang="ja-JP" sz="1800" kern="100" dirty="0">
                        <a:effectLst/>
                        <a:latin typeface="Century"/>
                        <a:ea typeface="ＭＳ 明朝"/>
                        <a:cs typeface="Times New Roman"/>
                      </a:endParaRPr>
                    </a:p>
                  </a:txBody>
                  <a:tcPr marL="29263" marR="29263" marT="0" marB="0" anchor="ctr"/>
                </a:tc>
              </a:tr>
              <a:tr h="385474">
                <a:tc vMerge="1">
                  <a:txBody>
                    <a:bodyPr/>
                    <a:lstStyle/>
                    <a:p>
                      <a:endParaRPr kumimoji="1" lang="ja-JP" altLang="en-US"/>
                    </a:p>
                  </a:txBody>
                  <a:tcPr/>
                </a:tc>
                <a:tc>
                  <a:txBody>
                    <a:bodyPr/>
                    <a:lstStyle/>
                    <a:p>
                      <a:pPr algn="ctr">
                        <a:spcAft>
                          <a:spcPts val="0"/>
                        </a:spcAft>
                      </a:pPr>
                      <a:r>
                        <a:rPr lang="ja-JP" sz="1800" kern="0" dirty="0">
                          <a:effectLst/>
                        </a:rPr>
                        <a:t>評価し認めてくれる人の有無</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5.00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5.00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5.00 </a:t>
                      </a:r>
                      <a:endParaRPr lang="ja-JP" sz="1800" kern="100" dirty="0">
                        <a:effectLst/>
                        <a:latin typeface="Century"/>
                        <a:ea typeface="ＭＳ 明朝"/>
                        <a:cs typeface="Times New Roman"/>
                      </a:endParaRPr>
                    </a:p>
                  </a:txBody>
                  <a:tcPr marL="29263" marR="29263" marT="0" marB="0" anchor="ctr"/>
                </a:tc>
              </a:tr>
              <a:tr h="385474">
                <a:tc vMerge="1">
                  <a:txBody>
                    <a:bodyPr/>
                    <a:lstStyle/>
                    <a:p>
                      <a:endParaRPr kumimoji="1" lang="ja-JP" altLang="en-US"/>
                    </a:p>
                  </a:txBody>
                  <a:tcPr/>
                </a:tc>
                <a:tc>
                  <a:txBody>
                    <a:bodyPr/>
                    <a:lstStyle/>
                    <a:p>
                      <a:pPr algn="ctr">
                        <a:spcAft>
                          <a:spcPts val="0"/>
                        </a:spcAft>
                      </a:pPr>
                      <a:r>
                        <a:rPr lang="ja-JP" sz="1800" kern="0" dirty="0">
                          <a:effectLst/>
                        </a:rPr>
                        <a:t>相談に乗ってくれる人の有無</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0" kern="0" dirty="0">
                          <a:solidFill>
                            <a:schemeClr val="tx1"/>
                          </a:solidFill>
                          <a:effectLst/>
                        </a:rPr>
                        <a:t>6.00</a:t>
                      </a:r>
                      <a:r>
                        <a:rPr lang="en-US" sz="1800" b="1" kern="0" dirty="0">
                          <a:solidFill>
                            <a:srgbClr val="FF0000"/>
                          </a:solidFill>
                          <a:effectLst/>
                        </a:rPr>
                        <a:t>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r>
              <a:tr h="399707">
                <a:tc vMerge="1">
                  <a:txBody>
                    <a:bodyPr/>
                    <a:lstStyle/>
                    <a:p>
                      <a:endParaRPr kumimoji="1" lang="ja-JP" altLang="en-US"/>
                    </a:p>
                  </a:txBody>
                  <a:tcPr/>
                </a:tc>
                <a:tc>
                  <a:txBody>
                    <a:bodyPr/>
                    <a:lstStyle/>
                    <a:p>
                      <a:pPr algn="ctr">
                        <a:spcAft>
                          <a:spcPts val="0"/>
                        </a:spcAft>
                      </a:pPr>
                      <a:r>
                        <a:rPr lang="ja-JP" sz="1800" kern="0" dirty="0">
                          <a:effectLst/>
                        </a:rPr>
                        <a:t>病気で世話をしてくれる人の有無</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ja-JP" sz="1800" kern="0" dirty="0">
                          <a:effectLst/>
                        </a:rPr>
                        <a:t>　</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1" kern="0" dirty="0">
                          <a:solidFill>
                            <a:srgbClr val="FF0000"/>
                          </a:solidFill>
                          <a:effectLst/>
                        </a:rPr>
                        <a:t>6.00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ja-JP" sz="1800" kern="0" dirty="0">
                          <a:effectLst/>
                        </a:rPr>
                        <a:t>　</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5.00 </a:t>
                      </a:r>
                      <a:endParaRPr lang="ja-JP" sz="1800" kern="100" dirty="0">
                        <a:effectLst/>
                        <a:latin typeface="Century"/>
                        <a:ea typeface="ＭＳ 明朝"/>
                        <a:cs typeface="Times New Roman"/>
                      </a:endParaRPr>
                    </a:p>
                  </a:txBody>
                  <a:tcPr marL="29263" marR="29263" marT="0" marB="0" anchor="ctr"/>
                </a:tc>
              </a:tr>
              <a:tr h="385474">
                <a:tc rowSpan="3">
                  <a:txBody>
                    <a:bodyPr/>
                    <a:lstStyle/>
                    <a:p>
                      <a:pPr algn="ctr">
                        <a:spcAft>
                          <a:spcPts val="0"/>
                        </a:spcAft>
                      </a:pPr>
                      <a:r>
                        <a:rPr lang="ja-JP" sz="1800" kern="0" dirty="0">
                          <a:effectLst/>
                        </a:rPr>
                        <a:t>社会参加</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ja-JP" sz="1800" kern="0" dirty="0">
                          <a:effectLst/>
                        </a:rPr>
                        <a:t>ボランティア・市民活動への参加</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1" kern="0" dirty="0">
                          <a:solidFill>
                            <a:srgbClr val="FF0000"/>
                          </a:solidFill>
                          <a:effectLst/>
                        </a:rPr>
                        <a:t>8.00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1" kern="0" dirty="0">
                          <a:solidFill>
                            <a:srgbClr val="FF0000"/>
                          </a:solidFill>
                          <a:effectLst/>
                        </a:rPr>
                        <a:t>8.00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6.00 </a:t>
                      </a:r>
                      <a:endParaRPr lang="ja-JP" sz="1800" kern="100" dirty="0">
                        <a:effectLst/>
                        <a:latin typeface="Century"/>
                        <a:ea typeface="ＭＳ 明朝"/>
                        <a:cs typeface="Times New Roman"/>
                      </a:endParaRPr>
                    </a:p>
                  </a:txBody>
                  <a:tcPr marL="29263" marR="29263" marT="0" marB="0" anchor="ctr"/>
                </a:tc>
              </a:tr>
              <a:tr h="385474">
                <a:tc vMerge="1">
                  <a:txBody>
                    <a:bodyPr/>
                    <a:lstStyle/>
                    <a:p>
                      <a:endParaRPr kumimoji="1" lang="ja-JP" altLang="en-US"/>
                    </a:p>
                  </a:txBody>
                  <a:tcPr/>
                </a:tc>
                <a:tc>
                  <a:txBody>
                    <a:bodyPr/>
                    <a:lstStyle/>
                    <a:p>
                      <a:pPr algn="ctr">
                        <a:spcAft>
                          <a:spcPts val="0"/>
                        </a:spcAft>
                      </a:pPr>
                      <a:r>
                        <a:rPr lang="ja-JP" sz="1800" kern="0" dirty="0">
                          <a:effectLst/>
                        </a:rPr>
                        <a:t>誰かの役に立っていると感じる</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5.00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5.00 </a:t>
                      </a:r>
                      <a:endParaRPr lang="ja-JP" sz="1800" kern="100" dirty="0">
                        <a:effectLst/>
                        <a:latin typeface="Century"/>
                        <a:ea typeface="ＭＳ 明朝"/>
                        <a:cs typeface="Times New Roman"/>
                      </a:endParaRPr>
                    </a:p>
                  </a:txBody>
                  <a:tcPr marL="29263" marR="29263" marT="0" marB="0" anchor="ctr"/>
                </a:tc>
                <a:tc>
                  <a:txBody>
                    <a:bodyPr/>
                    <a:lstStyle/>
                    <a:p>
                      <a:endParaRPr lang="ja-JP" sz="1800" dirty="0">
                        <a:effectLst/>
                        <a:latin typeface="Century"/>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5.00 </a:t>
                      </a:r>
                      <a:endParaRPr lang="ja-JP" sz="1800" kern="100" dirty="0">
                        <a:effectLst/>
                        <a:latin typeface="Century"/>
                        <a:ea typeface="ＭＳ 明朝"/>
                        <a:cs typeface="Times New Roman"/>
                      </a:endParaRPr>
                    </a:p>
                  </a:txBody>
                  <a:tcPr marL="29263" marR="29263" marT="0" marB="0" anchor="ctr"/>
                </a:tc>
              </a:tr>
              <a:tr h="385474">
                <a:tc vMerge="1">
                  <a:txBody>
                    <a:bodyPr/>
                    <a:lstStyle/>
                    <a:p>
                      <a:endParaRPr kumimoji="1" lang="ja-JP" altLang="en-US"/>
                    </a:p>
                  </a:txBody>
                  <a:tcPr/>
                </a:tc>
                <a:tc>
                  <a:txBody>
                    <a:bodyPr/>
                    <a:lstStyle/>
                    <a:p>
                      <a:pPr algn="ctr">
                        <a:spcAft>
                          <a:spcPts val="0"/>
                        </a:spcAft>
                      </a:pPr>
                      <a:r>
                        <a:rPr lang="ja-JP" sz="1800" kern="0" dirty="0">
                          <a:effectLst/>
                        </a:rPr>
                        <a:t>誰かの役に立ちたいと思う</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5.00 </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ja-JP" sz="1800" kern="0" dirty="0">
                          <a:effectLst/>
                        </a:rPr>
                        <a:t>　</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1" kern="0" dirty="0">
                          <a:solidFill>
                            <a:srgbClr val="FF0000"/>
                          </a:solidFill>
                          <a:effectLst/>
                        </a:rPr>
                        <a:t>6.00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5.00 </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ja-JP" sz="1800" kern="0" dirty="0">
                          <a:effectLst/>
                        </a:rPr>
                        <a:t>　</a:t>
                      </a:r>
                      <a:endParaRPr lang="ja-JP" sz="1800" kern="100" dirty="0">
                        <a:effectLst/>
                        <a:latin typeface="Century"/>
                        <a:ea typeface="ＭＳ 明朝"/>
                        <a:cs typeface="Times New Roman"/>
                      </a:endParaRPr>
                    </a:p>
                  </a:txBody>
                  <a:tcPr marL="29263" marR="29263" marT="0" marB="0" anchor="ctr"/>
                </a:tc>
                <a:tc>
                  <a:txBody>
                    <a:bodyPr/>
                    <a:lstStyle/>
                    <a:p>
                      <a:pPr algn="ctr">
                        <a:spcAft>
                          <a:spcPts val="0"/>
                        </a:spcAft>
                      </a:pPr>
                      <a:r>
                        <a:rPr lang="en-US" sz="1800" b="1" kern="0" dirty="0">
                          <a:solidFill>
                            <a:srgbClr val="FF0000"/>
                          </a:solidFill>
                          <a:effectLst/>
                        </a:rPr>
                        <a:t>7.00 </a:t>
                      </a:r>
                      <a:endParaRPr lang="ja-JP" sz="1800" b="1" kern="100" dirty="0">
                        <a:solidFill>
                          <a:srgbClr val="FF0000"/>
                        </a:solidFill>
                        <a:effectLst/>
                        <a:latin typeface="Century"/>
                        <a:ea typeface="ＭＳ 明朝"/>
                        <a:cs typeface="Times New Roman"/>
                      </a:endParaRPr>
                    </a:p>
                  </a:txBody>
                  <a:tcPr marL="29263" marR="29263" marT="0" marB="0" anchor="ctr"/>
                </a:tc>
                <a:tc>
                  <a:txBody>
                    <a:bodyPr/>
                    <a:lstStyle/>
                    <a:p>
                      <a:pPr algn="ctr">
                        <a:spcAft>
                          <a:spcPts val="0"/>
                        </a:spcAft>
                      </a:pPr>
                      <a:r>
                        <a:rPr lang="en-US" sz="1800" kern="0" dirty="0">
                          <a:effectLst/>
                        </a:rPr>
                        <a:t>5.00 </a:t>
                      </a:r>
                      <a:endParaRPr lang="ja-JP" sz="1800" kern="100" dirty="0">
                        <a:effectLst/>
                        <a:latin typeface="Century"/>
                        <a:ea typeface="ＭＳ 明朝"/>
                        <a:cs typeface="Times New Roman"/>
                      </a:endParaRPr>
                    </a:p>
                  </a:txBody>
                  <a:tcPr marL="29263" marR="29263" marT="0" marB="0" anchor="ctr"/>
                </a:tc>
              </a:tr>
            </a:tbl>
          </a:graphicData>
        </a:graphic>
      </p:graphicFrame>
      <p:sp>
        <p:nvSpPr>
          <p:cNvPr id="5" name="テキスト ボックス 4"/>
          <p:cNvSpPr txBox="1"/>
          <p:nvPr/>
        </p:nvSpPr>
        <p:spPr>
          <a:xfrm>
            <a:off x="296357" y="88644"/>
            <a:ext cx="7344816" cy="461665"/>
          </a:xfrm>
          <a:prstGeom prst="rect">
            <a:avLst/>
          </a:prstGeom>
          <a:noFill/>
        </p:spPr>
        <p:txBody>
          <a:bodyPr wrap="square" rtlCol="0">
            <a:spAutoFit/>
          </a:bodyPr>
          <a:lstStyle/>
          <a:p>
            <a:r>
              <a:rPr lang="ja-JP" altLang="en-US" sz="2400" dirty="0" smtClean="0">
                <a:solidFill>
                  <a:schemeClr val="bg1"/>
                </a:solidFill>
                <a:latin typeface="+mn-ea"/>
              </a:rPr>
              <a:t>平成</a:t>
            </a:r>
            <a:r>
              <a:rPr lang="en-US" altLang="ja-JP" sz="2400" dirty="0" smtClean="0">
                <a:solidFill>
                  <a:schemeClr val="bg1"/>
                </a:solidFill>
                <a:latin typeface="+mn-ea"/>
              </a:rPr>
              <a:t>21</a:t>
            </a:r>
            <a:r>
              <a:rPr lang="ja-JP" altLang="en-US" sz="2400" dirty="0" smtClean="0">
                <a:solidFill>
                  <a:schemeClr val="bg1"/>
                </a:solidFill>
                <a:latin typeface="+mn-ea"/>
              </a:rPr>
              <a:t>年　山陽小野田市</a:t>
            </a:r>
            <a:r>
              <a:rPr lang="en-US" altLang="ja-JP" sz="2400" dirty="0" smtClean="0">
                <a:solidFill>
                  <a:schemeClr val="bg1"/>
                </a:solidFill>
                <a:latin typeface="+mn-ea"/>
              </a:rPr>
              <a:t>SOS</a:t>
            </a:r>
            <a:r>
              <a:rPr lang="ja-JP" altLang="en-US" sz="2400" dirty="0" smtClean="0">
                <a:solidFill>
                  <a:schemeClr val="bg1"/>
                </a:solidFill>
                <a:latin typeface="+mn-ea"/>
              </a:rPr>
              <a:t>健康づくり計画基礎調査</a:t>
            </a:r>
            <a:endParaRPr kumimoji="1" lang="ja-JP" altLang="en-US" sz="2400" dirty="0">
              <a:solidFill>
                <a:schemeClr val="bg1"/>
              </a:solidFill>
              <a:latin typeface="+mn-ea"/>
            </a:endParaRPr>
          </a:p>
        </p:txBody>
      </p:sp>
    </p:spTree>
    <p:extLst>
      <p:ext uri="{BB962C8B-B14F-4D97-AF65-F5344CB8AC3E}">
        <p14:creationId xmlns:p14="http://schemas.microsoft.com/office/powerpoint/2010/main" val="1547151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63170" y="620087"/>
            <a:ext cx="7454263" cy="705438"/>
          </a:xfrm>
        </p:spPr>
        <p:txBody>
          <a:bodyPr>
            <a:normAutofit/>
          </a:bodyPr>
          <a:lstStyle/>
          <a:p>
            <a:r>
              <a:rPr lang="ja-JP" altLang="en-US" sz="3200" b="1" dirty="0" smtClean="0">
                <a:solidFill>
                  <a:schemeClr val="accent2"/>
                </a:solidFill>
              </a:rPr>
              <a:t>校区レベルの地域の力と健康</a:t>
            </a:r>
            <a:r>
              <a:rPr lang="ja-JP" altLang="en-US" sz="3200" b="1" dirty="0">
                <a:solidFill>
                  <a:schemeClr val="accent2"/>
                </a:solidFill>
              </a:rPr>
              <a:t>の関連</a:t>
            </a:r>
            <a:endParaRPr kumimoji="1" lang="ja-JP" altLang="en-US" sz="3200" b="1" dirty="0">
              <a:solidFill>
                <a:schemeClr val="accent2"/>
              </a:solidFill>
            </a:endParaRPr>
          </a:p>
        </p:txBody>
      </p:sp>
      <p:sp>
        <p:nvSpPr>
          <p:cNvPr id="11" name="テキスト ボックス 10"/>
          <p:cNvSpPr txBox="1"/>
          <p:nvPr/>
        </p:nvSpPr>
        <p:spPr>
          <a:xfrm>
            <a:off x="732370" y="5445224"/>
            <a:ext cx="7886321" cy="954107"/>
          </a:xfrm>
          <a:prstGeom prst="rect">
            <a:avLst/>
          </a:prstGeom>
          <a:noFill/>
        </p:spPr>
        <p:txBody>
          <a:bodyPr wrap="square" rtlCol="0">
            <a:spAutoFit/>
          </a:bodyPr>
          <a:lstStyle/>
          <a:p>
            <a:r>
              <a:rPr lang="ja-JP" altLang="en-US" sz="2800" b="1" u="sng" dirty="0" smtClean="0">
                <a:solidFill>
                  <a:srgbClr val="FFFF00"/>
                </a:solidFill>
              </a:rPr>
              <a:t>地域の力の強い校区ほど、</a:t>
            </a:r>
            <a:endParaRPr lang="en-US" altLang="ja-JP" sz="2800" b="1" u="sng" dirty="0" smtClean="0">
              <a:solidFill>
                <a:srgbClr val="FFFF00"/>
              </a:solidFill>
            </a:endParaRPr>
          </a:p>
          <a:p>
            <a:r>
              <a:rPr lang="ja-JP" altLang="en-US" sz="2800" b="1" u="sng" dirty="0" smtClean="0">
                <a:solidFill>
                  <a:srgbClr val="FFFF00"/>
                </a:solidFill>
              </a:rPr>
              <a:t>日常生活満足度および心の健康の満足度が高い</a:t>
            </a:r>
            <a:endParaRPr kumimoji="1" lang="ja-JP" altLang="en-US" sz="2800" b="1" u="sng" dirty="0">
              <a:solidFill>
                <a:srgbClr val="FFFF00"/>
              </a:solidFill>
            </a:endParaRPr>
          </a:p>
        </p:txBody>
      </p:sp>
      <p:sp>
        <p:nvSpPr>
          <p:cNvPr id="12" name="テキスト ボックス 11"/>
          <p:cNvSpPr txBox="1"/>
          <p:nvPr/>
        </p:nvSpPr>
        <p:spPr>
          <a:xfrm>
            <a:off x="195788" y="190179"/>
            <a:ext cx="7361569" cy="461665"/>
          </a:xfrm>
          <a:prstGeom prst="rect">
            <a:avLst/>
          </a:prstGeom>
          <a:noFill/>
        </p:spPr>
        <p:txBody>
          <a:bodyPr wrap="square" rtlCol="0">
            <a:spAutoFit/>
          </a:bodyPr>
          <a:lstStyle/>
          <a:p>
            <a:r>
              <a:rPr lang="ja-JP" altLang="en-US" sz="2400" dirty="0" smtClean="0">
                <a:solidFill>
                  <a:schemeClr val="bg1"/>
                </a:solidFill>
              </a:rPr>
              <a:t>平成</a:t>
            </a:r>
            <a:r>
              <a:rPr lang="en-US" altLang="ja-JP" sz="2400" dirty="0" smtClean="0">
                <a:solidFill>
                  <a:schemeClr val="bg1"/>
                </a:solidFill>
              </a:rPr>
              <a:t>21</a:t>
            </a:r>
            <a:r>
              <a:rPr lang="ja-JP" altLang="en-US" sz="2400" dirty="0" smtClean="0">
                <a:solidFill>
                  <a:schemeClr val="bg1"/>
                </a:solidFill>
              </a:rPr>
              <a:t>年　山陽小野田市</a:t>
            </a:r>
            <a:r>
              <a:rPr lang="en-US" altLang="ja-JP" sz="2400" dirty="0" smtClean="0">
                <a:solidFill>
                  <a:schemeClr val="bg1"/>
                </a:solidFill>
              </a:rPr>
              <a:t>SOS</a:t>
            </a:r>
            <a:r>
              <a:rPr lang="ja-JP" altLang="en-US" sz="2400" dirty="0" smtClean="0">
                <a:solidFill>
                  <a:schemeClr val="bg1"/>
                </a:solidFill>
              </a:rPr>
              <a:t>健康づくり計画基礎調査</a:t>
            </a:r>
            <a:endParaRPr kumimoji="1" lang="ja-JP" altLang="en-US" sz="2400" dirty="0">
              <a:solidFill>
                <a:schemeClr val="bg1"/>
              </a:solidFill>
            </a:endParaRPr>
          </a:p>
        </p:txBody>
      </p:sp>
      <p:grpSp>
        <p:nvGrpSpPr>
          <p:cNvPr id="10" name="グループ化 9"/>
          <p:cNvGrpSpPr/>
          <p:nvPr/>
        </p:nvGrpSpPr>
        <p:grpSpPr>
          <a:xfrm>
            <a:off x="195790" y="1539843"/>
            <a:ext cx="8721643" cy="3619778"/>
            <a:chOff x="195790" y="1714815"/>
            <a:chExt cx="8721643" cy="3619778"/>
          </a:xfrm>
        </p:grpSpPr>
        <p:pic>
          <p:nvPicPr>
            <p:cNvPr id="4" name="図 3"/>
            <p:cNvPicPr/>
            <p:nvPr/>
          </p:nvPicPr>
          <p:blipFill>
            <a:blip r:embed="rId2" cstate="print"/>
            <a:srcRect/>
            <a:stretch>
              <a:fillRect/>
            </a:stretch>
          </p:blipFill>
          <p:spPr bwMode="auto">
            <a:xfrm>
              <a:off x="660793" y="1714815"/>
              <a:ext cx="3971160" cy="3211292"/>
            </a:xfrm>
            <a:prstGeom prst="rect">
              <a:avLst/>
            </a:prstGeom>
            <a:noFill/>
            <a:ln w="9525">
              <a:noFill/>
              <a:miter lim="800000"/>
              <a:headEnd/>
              <a:tailEnd/>
            </a:ln>
          </p:spPr>
        </p:pic>
        <p:pic>
          <p:nvPicPr>
            <p:cNvPr id="5" name="図 4"/>
            <p:cNvPicPr/>
            <p:nvPr/>
          </p:nvPicPr>
          <p:blipFill>
            <a:blip r:embed="rId3" cstate="print"/>
            <a:srcRect/>
            <a:stretch>
              <a:fillRect/>
            </a:stretch>
          </p:blipFill>
          <p:spPr bwMode="auto">
            <a:xfrm>
              <a:off x="4946273" y="1714815"/>
              <a:ext cx="3971160" cy="3211292"/>
            </a:xfrm>
            <a:prstGeom prst="rect">
              <a:avLst/>
            </a:prstGeom>
            <a:noFill/>
            <a:ln w="9525">
              <a:noFill/>
              <a:miter lim="800000"/>
              <a:headEnd/>
              <a:tailEnd/>
            </a:ln>
          </p:spPr>
        </p:pic>
        <p:sp>
          <p:nvSpPr>
            <p:cNvPr id="6" name="テキスト ボックス 5"/>
            <p:cNvSpPr txBox="1"/>
            <p:nvPr/>
          </p:nvSpPr>
          <p:spPr>
            <a:xfrm>
              <a:off x="1026855" y="4934483"/>
              <a:ext cx="3082895" cy="400110"/>
            </a:xfrm>
            <a:prstGeom prst="rect">
              <a:avLst/>
            </a:prstGeom>
            <a:noFill/>
          </p:spPr>
          <p:txBody>
            <a:bodyPr wrap="none" rtlCol="0">
              <a:spAutoFit/>
            </a:bodyPr>
            <a:lstStyle/>
            <a:p>
              <a:r>
                <a:rPr kumimoji="1" lang="ja-JP" altLang="en-US" sz="2000" dirty="0" smtClean="0">
                  <a:solidFill>
                    <a:schemeClr val="bg1"/>
                  </a:solidFill>
                </a:rPr>
                <a:t>低</a:t>
              </a:r>
              <a:r>
                <a:rPr lang="ja-JP" altLang="en-US" sz="2000" dirty="0">
                  <a:solidFill>
                    <a:schemeClr val="bg1"/>
                  </a:solidFill>
                </a:rPr>
                <a:t>　</a:t>
              </a:r>
              <a:r>
                <a:rPr lang="ja-JP" altLang="en-US" sz="2000" dirty="0" smtClean="0">
                  <a:solidFill>
                    <a:schemeClr val="bg1"/>
                  </a:solidFill>
                </a:rPr>
                <a:t>　　地域の力</a:t>
              </a:r>
              <a:r>
                <a:rPr kumimoji="1" lang="ja-JP" altLang="en-US" sz="2000" dirty="0" smtClean="0">
                  <a:solidFill>
                    <a:schemeClr val="bg1"/>
                  </a:solidFill>
                </a:rPr>
                <a:t>　　　　　高</a:t>
              </a:r>
              <a:endParaRPr kumimoji="1" lang="ja-JP" altLang="en-US" sz="2000" dirty="0">
                <a:solidFill>
                  <a:schemeClr val="bg1"/>
                </a:solidFill>
              </a:endParaRPr>
            </a:p>
          </p:txBody>
        </p:sp>
        <p:sp>
          <p:nvSpPr>
            <p:cNvPr id="7" name="テキスト ボックス 6"/>
            <p:cNvSpPr txBox="1"/>
            <p:nvPr/>
          </p:nvSpPr>
          <p:spPr>
            <a:xfrm>
              <a:off x="195790" y="1714815"/>
              <a:ext cx="492443" cy="2971326"/>
            </a:xfrm>
            <a:prstGeom prst="rect">
              <a:avLst/>
            </a:prstGeom>
            <a:noFill/>
          </p:spPr>
          <p:txBody>
            <a:bodyPr vert="eaVert" wrap="none" rtlCol="0">
              <a:spAutoFit/>
            </a:bodyPr>
            <a:lstStyle/>
            <a:p>
              <a:r>
                <a:rPr kumimoji="1" lang="ja-JP" altLang="en-US" sz="2000" dirty="0" smtClean="0">
                  <a:solidFill>
                    <a:schemeClr val="bg1"/>
                  </a:solidFill>
                </a:rPr>
                <a:t>高　日常生活の満足度　低</a:t>
              </a:r>
              <a:endParaRPr kumimoji="1" lang="ja-JP" altLang="en-US" sz="2000" dirty="0">
                <a:solidFill>
                  <a:schemeClr val="bg1"/>
                </a:solidFill>
              </a:endParaRPr>
            </a:p>
          </p:txBody>
        </p:sp>
        <p:sp>
          <p:nvSpPr>
            <p:cNvPr id="9" name="テキスト ボックス 8"/>
            <p:cNvSpPr txBox="1"/>
            <p:nvPr/>
          </p:nvSpPr>
          <p:spPr>
            <a:xfrm>
              <a:off x="4555457" y="1740463"/>
              <a:ext cx="492443" cy="2945678"/>
            </a:xfrm>
            <a:prstGeom prst="rect">
              <a:avLst/>
            </a:prstGeom>
            <a:noFill/>
          </p:spPr>
          <p:txBody>
            <a:bodyPr vert="eaVert" wrap="none" rtlCol="0">
              <a:spAutoFit/>
            </a:bodyPr>
            <a:lstStyle/>
            <a:p>
              <a:r>
                <a:rPr kumimoji="1" lang="ja-JP" altLang="en-US" sz="2000" dirty="0" smtClean="0">
                  <a:solidFill>
                    <a:schemeClr val="bg1"/>
                  </a:solidFill>
                </a:rPr>
                <a:t>高　心の健康の満足度　低</a:t>
              </a:r>
              <a:endParaRPr kumimoji="1" lang="ja-JP" altLang="en-US" sz="2000" dirty="0">
                <a:solidFill>
                  <a:schemeClr val="bg1"/>
                </a:solidFill>
              </a:endParaRPr>
            </a:p>
          </p:txBody>
        </p:sp>
        <p:sp>
          <p:nvSpPr>
            <p:cNvPr id="13" name="テキスト ボックス 12"/>
            <p:cNvSpPr txBox="1"/>
            <p:nvPr/>
          </p:nvSpPr>
          <p:spPr>
            <a:xfrm>
              <a:off x="5390405" y="4923353"/>
              <a:ext cx="3082895" cy="400110"/>
            </a:xfrm>
            <a:prstGeom prst="rect">
              <a:avLst/>
            </a:prstGeom>
            <a:noFill/>
          </p:spPr>
          <p:txBody>
            <a:bodyPr wrap="none" rtlCol="0">
              <a:spAutoFit/>
            </a:bodyPr>
            <a:lstStyle/>
            <a:p>
              <a:r>
                <a:rPr kumimoji="1" lang="ja-JP" altLang="en-US" sz="2000" dirty="0" smtClean="0">
                  <a:solidFill>
                    <a:schemeClr val="bg1"/>
                  </a:solidFill>
                </a:rPr>
                <a:t>低</a:t>
              </a:r>
              <a:r>
                <a:rPr lang="ja-JP" altLang="en-US" sz="2000" dirty="0">
                  <a:solidFill>
                    <a:schemeClr val="bg1"/>
                  </a:solidFill>
                </a:rPr>
                <a:t>　</a:t>
              </a:r>
              <a:r>
                <a:rPr lang="ja-JP" altLang="en-US" sz="2000" dirty="0" smtClean="0">
                  <a:solidFill>
                    <a:schemeClr val="bg1"/>
                  </a:solidFill>
                </a:rPr>
                <a:t>　　地域の力</a:t>
              </a:r>
              <a:r>
                <a:rPr kumimoji="1" lang="ja-JP" altLang="en-US" sz="2000" dirty="0" smtClean="0">
                  <a:solidFill>
                    <a:schemeClr val="bg1"/>
                  </a:solidFill>
                </a:rPr>
                <a:t>　　　　　高</a:t>
              </a:r>
              <a:endParaRPr kumimoji="1" lang="ja-JP" altLang="en-US" sz="2000" dirty="0">
                <a:solidFill>
                  <a:schemeClr val="bg1"/>
                </a:solidFill>
              </a:endParaRPr>
            </a:p>
          </p:txBody>
        </p:sp>
      </p:grpSp>
    </p:spTree>
    <p:extLst>
      <p:ext uri="{BB962C8B-B14F-4D97-AF65-F5344CB8AC3E}">
        <p14:creationId xmlns:p14="http://schemas.microsoft.com/office/powerpoint/2010/main" val="1877249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360" y="646446"/>
            <a:ext cx="8435280" cy="562074"/>
          </a:xfrm>
        </p:spPr>
        <p:txBody>
          <a:bodyPr>
            <a:normAutofit/>
          </a:bodyPr>
          <a:lstStyle/>
          <a:p>
            <a:r>
              <a:rPr lang="ja-JP" altLang="en-US" sz="2800" b="1" dirty="0">
                <a:solidFill>
                  <a:schemeClr val="accent2"/>
                </a:solidFill>
              </a:rPr>
              <a:t>ソーシャル・キャピタルおよび生活習慣と健康の関連</a:t>
            </a:r>
            <a:endParaRPr kumimoji="1" lang="ja-JP" altLang="en-US" sz="2800" b="1" dirty="0">
              <a:solidFill>
                <a:schemeClr val="accent2"/>
              </a:solidFill>
            </a:endParaRPr>
          </a:p>
        </p:txBody>
      </p:sp>
      <p:graphicFrame>
        <p:nvGraphicFramePr>
          <p:cNvPr id="3" name="表 2"/>
          <p:cNvGraphicFramePr>
            <a:graphicFrameLocks noGrp="1"/>
          </p:cNvGraphicFramePr>
          <p:nvPr>
            <p:extLst>
              <p:ext uri="{D42A27DB-BD31-4B8C-83A1-F6EECF244321}">
                <p14:modId xmlns:p14="http://schemas.microsoft.com/office/powerpoint/2010/main" val="4223570403"/>
              </p:ext>
            </p:extLst>
          </p:nvPr>
        </p:nvGraphicFramePr>
        <p:xfrm>
          <a:off x="179512" y="1503504"/>
          <a:ext cx="8784976" cy="4978081"/>
        </p:xfrm>
        <a:graphic>
          <a:graphicData uri="http://schemas.openxmlformats.org/drawingml/2006/table">
            <a:tbl>
              <a:tblPr firstRow="1" firstCol="1" bandRow="1">
                <a:tableStyleId>{5C22544A-7EE6-4342-B048-85BDC9FD1C3A}</a:tableStyleId>
              </a:tblPr>
              <a:tblGrid>
                <a:gridCol w="1593735"/>
                <a:gridCol w="2565524"/>
                <a:gridCol w="1710348"/>
                <a:gridCol w="1477120"/>
                <a:gridCol w="1438249"/>
              </a:tblGrid>
              <a:tr h="336037">
                <a:tc>
                  <a:txBody>
                    <a:bodyPr/>
                    <a:lstStyle/>
                    <a:p>
                      <a:pPr algn="l">
                        <a:spcAft>
                          <a:spcPts val="0"/>
                        </a:spcAft>
                      </a:pPr>
                      <a:r>
                        <a:rPr lang="ja-JP" sz="2000" kern="0" dirty="0">
                          <a:effectLst/>
                        </a:rPr>
                        <a:t>　</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ja-JP" sz="2000" kern="0" dirty="0">
                          <a:effectLst/>
                        </a:rPr>
                        <a:t>変数</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ja-JP" sz="2000" kern="0" dirty="0">
                          <a:effectLst/>
                        </a:rPr>
                        <a:t>標準化係数</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t</a:t>
                      </a:r>
                      <a:r>
                        <a:rPr lang="ja-JP" sz="2000" kern="0" dirty="0">
                          <a:effectLst/>
                        </a:rPr>
                        <a:t>値</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ja-JP" sz="2000" kern="0" dirty="0">
                          <a:effectLst/>
                        </a:rPr>
                        <a:t>有意確率</a:t>
                      </a:r>
                      <a:endParaRPr lang="ja-JP" sz="2000" kern="100" dirty="0">
                        <a:effectLst/>
                        <a:latin typeface="Century"/>
                        <a:ea typeface="ＭＳ 明朝"/>
                        <a:cs typeface="Times New Roman"/>
                      </a:endParaRPr>
                    </a:p>
                  </a:txBody>
                  <a:tcPr marL="62865" marR="62865" marT="0" marB="0" anchor="ctr"/>
                </a:tc>
              </a:tr>
              <a:tr h="336037">
                <a:tc rowSpan="4">
                  <a:txBody>
                    <a:bodyPr/>
                    <a:lstStyle/>
                    <a:p>
                      <a:pPr algn="ctr">
                        <a:spcAft>
                          <a:spcPts val="0"/>
                        </a:spcAft>
                      </a:pPr>
                      <a:r>
                        <a:rPr lang="ja-JP" sz="2000" kern="0" dirty="0">
                          <a:effectLst/>
                        </a:rPr>
                        <a:t>日常生活</a:t>
                      </a:r>
                      <a:r>
                        <a:rPr lang="ja-JP" sz="2000" kern="0" dirty="0" smtClean="0">
                          <a:effectLst/>
                        </a:rPr>
                        <a:t>の</a:t>
                      </a:r>
                      <a:endParaRPr lang="en-US" altLang="ja-JP" sz="2000" kern="0" dirty="0" smtClean="0">
                        <a:effectLst/>
                      </a:endParaRPr>
                    </a:p>
                    <a:p>
                      <a:pPr algn="ctr">
                        <a:spcAft>
                          <a:spcPts val="0"/>
                        </a:spcAft>
                      </a:pPr>
                      <a:r>
                        <a:rPr lang="ja-JP" sz="2000" kern="0" dirty="0" smtClean="0">
                          <a:effectLst/>
                        </a:rPr>
                        <a:t>満足度</a:t>
                      </a:r>
                      <a:endParaRPr lang="ja-JP" sz="2000" kern="100" dirty="0">
                        <a:effectLst/>
                        <a:latin typeface="Century"/>
                        <a:ea typeface="ＭＳ 明朝"/>
                        <a:cs typeface="Times New Roman"/>
                      </a:endParaRPr>
                    </a:p>
                  </a:txBody>
                  <a:tcPr marL="62865" marR="62865" marT="0" marB="0" anchor="ctr"/>
                </a:tc>
                <a:tc>
                  <a:txBody>
                    <a:bodyPr/>
                    <a:lstStyle/>
                    <a:p>
                      <a:pPr algn="l">
                        <a:spcAft>
                          <a:spcPts val="0"/>
                        </a:spcAft>
                      </a:pPr>
                      <a:r>
                        <a:rPr lang="ja-JP" sz="2000" kern="0" dirty="0">
                          <a:effectLst/>
                        </a:rPr>
                        <a:t>年齢</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.118</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3.172</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.002</a:t>
                      </a:r>
                      <a:endParaRPr lang="ja-JP" sz="2000" kern="100" dirty="0">
                        <a:effectLst/>
                        <a:latin typeface="Century"/>
                        <a:ea typeface="ＭＳ 明朝"/>
                        <a:cs typeface="Times New Roman"/>
                      </a:endParaRPr>
                    </a:p>
                  </a:txBody>
                  <a:tcPr marL="62865" marR="62865" marT="0" marB="0" anchor="ctr"/>
                </a:tc>
              </a:tr>
              <a:tr h="336037">
                <a:tc vMerge="1">
                  <a:txBody>
                    <a:bodyPr/>
                    <a:lstStyle/>
                    <a:p>
                      <a:endParaRPr lang="ja-JP" sz="1800" dirty="0">
                        <a:effectLst/>
                        <a:latin typeface="Century"/>
                      </a:endParaRPr>
                    </a:p>
                  </a:txBody>
                  <a:tcPr marL="62865" marR="62865" marT="0" marB="0" anchor="ctr"/>
                </a:tc>
                <a:tc>
                  <a:txBody>
                    <a:bodyPr/>
                    <a:lstStyle/>
                    <a:p>
                      <a:pPr algn="l">
                        <a:spcAft>
                          <a:spcPts val="0"/>
                        </a:spcAft>
                      </a:pPr>
                      <a:r>
                        <a:rPr lang="ja-JP" sz="2000" kern="0" dirty="0">
                          <a:effectLst/>
                        </a:rPr>
                        <a:t>性別</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.076</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2.231</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.026</a:t>
                      </a:r>
                      <a:endParaRPr lang="ja-JP" sz="2000" kern="100" dirty="0">
                        <a:effectLst/>
                        <a:latin typeface="Century"/>
                        <a:ea typeface="ＭＳ 明朝"/>
                        <a:cs typeface="Times New Roman"/>
                      </a:endParaRPr>
                    </a:p>
                  </a:txBody>
                  <a:tcPr marL="62865" marR="62865" marT="0" marB="0" anchor="ctr"/>
                </a:tc>
              </a:tr>
              <a:tr h="336037">
                <a:tc vMerge="1">
                  <a:txBody>
                    <a:bodyPr/>
                    <a:lstStyle/>
                    <a:p>
                      <a:endParaRPr lang="ja-JP" sz="1800" dirty="0">
                        <a:effectLst/>
                        <a:latin typeface="Century"/>
                      </a:endParaRPr>
                    </a:p>
                  </a:txBody>
                  <a:tcPr marL="62865" marR="62865" marT="0" marB="0" anchor="ctr"/>
                </a:tc>
                <a:tc>
                  <a:txBody>
                    <a:bodyPr/>
                    <a:lstStyle/>
                    <a:p>
                      <a:pPr algn="l">
                        <a:spcAft>
                          <a:spcPts val="0"/>
                        </a:spcAft>
                      </a:pPr>
                      <a:r>
                        <a:rPr lang="ja-JP" altLang="en-US" sz="2000" b="1" kern="0" dirty="0" smtClean="0">
                          <a:effectLst/>
                          <a:latin typeface="+mn-lt"/>
                          <a:ea typeface="+mn-ea"/>
                          <a:cs typeface="+mn-cs"/>
                        </a:rPr>
                        <a:t>ソーシャル・キャピタル</a:t>
                      </a:r>
                      <a:endParaRPr lang="ja-JP" sz="20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b="1" kern="0" dirty="0">
                          <a:solidFill>
                            <a:srgbClr val="FF0000"/>
                          </a:solidFill>
                          <a:effectLst/>
                        </a:rPr>
                        <a:t>.207</a:t>
                      </a:r>
                      <a:endParaRPr lang="ja-JP" sz="2000" b="1" kern="100" dirty="0">
                        <a:solidFill>
                          <a:srgbClr val="FF0000"/>
                        </a:solidFill>
                        <a:effectLst/>
                        <a:latin typeface="Century"/>
                        <a:ea typeface="ＭＳ 明朝"/>
                        <a:cs typeface="Times New Roman"/>
                      </a:endParaRPr>
                    </a:p>
                  </a:txBody>
                  <a:tcPr marL="62865" marR="62865" marT="0" marB="0" anchor="ctr"/>
                </a:tc>
                <a:tc>
                  <a:txBody>
                    <a:bodyPr/>
                    <a:lstStyle/>
                    <a:p>
                      <a:pPr algn="ctr">
                        <a:spcAft>
                          <a:spcPts val="0"/>
                        </a:spcAft>
                      </a:pPr>
                      <a:r>
                        <a:rPr lang="en-US" sz="2000" b="1" kern="0" dirty="0">
                          <a:solidFill>
                            <a:srgbClr val="FF0000"/>
                          </a:solidFill>
                          <a:effectLst/>
                        </a:rPr>
                        <a:t>5.529</a:t>
                      </a:r>
                      <a:endParaRPr lang="ja-JP" sz="2000" b="1" kern="100" dirty="0">
                        <a:solidFill>
                          <a:srgbClr val="FF0000"/>
                        </a:solidFill>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.000</a:t>
                      </a:r>
                      <a:endParaRPr lang="ja-JP" sz="2000" kern="100" dirty="0">
                        <a:effectLst/>
                        <a:latin typeface="Century"/>
                        <a:ea typeface="ＭＳ 明朝"/>
                        <a:cs typeface="Times New Roman"/>
                      </a:endParaRPr>
                    </a:p>
                  </a:txBody>
                  <a:tcPr marL="62865" marR="62865" marT="0" marB="0" anchor="ctr"/>
                </a:tc>
              </a:tr>
              <a:tr h="336037">
                <a:tc vMerge="1">
                  <a:txBody>
                    <a:bodyPr/>
                    <a:lstStyle/>
                    <a:p>
                      <a:endParaRPr lang="ja-JP" sz="1800" dirty="0">
                        <a:effectLst/>
                        <a:latin typeface="Century"/>
                      </a:endParaRPr>
                    </a:p>
                  </a:txBody>
                  <a:tcPr marL="62865" marR="62865" marT="0" marB="0" anchor="ctr"/>
                </a:tc>
                <a:tc>
                  <a:txBody>
                    <a:bodyPr/>
                    <a:lstStyle/>
                    <a:p>
                      <a:pPr algn="l">
                        <a:spcAft>
                          <a:spcPts val="0"/>
                        </a:spcAft>
                      </a:pPr>
                      <a:r>
                        <a:rPr lang="ja-JP" sz="2000" b="1" kern="0" dirty="0">
                          <a:effectLst/>
                        </a:rPr>
                        <a:t>生活</a:t>
                      </a:r>
                      <a:r>
                        <a:rPr lang="ja-JP" sz="2000" b="1" kern="0" dirty="0" smtClean="0">
                          <a:effectLst/>
                        </a:rPr>
                        <a:t>習慣</a:t>
                      </a:r>
                      <a:endParaRPr lang="ja-JP" sz="20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b="1" kern="0" dirty="0">
                          <a:solidFill>
                            <a:srgbClr val="FF0000"/>
                          </a:solidFill>
                          <a:effectLst/>
                        </a:rPr>
                        <a:t>.212</a:t>
                      </a:r>
                      <a:endParaRPr lang="ja-JP" sz="2000" b="1" kern="100" dirty="0">
                        <a:solidFill>
                          <a:srgbClr val="FF0000"/>
                        </a:solidFill>
                        <a:effectLst/>
                        <a:latin typeface="Century"/>
                        <a:ea typeface="ＭＳ 明朝"/>
                        <a:cs typeface="Times New Roman"/>
                      </a:endParaRPr>
                    </a:p>
                  </a:txBody>
                  <a:tcPr marL="62865" marR="62865" marT="0" marB="0" anchor="ctr"/>
                </a:tc>
                <a:tc>
                  <a:txBody>
                    <a:bodyPr/>
                    <a:lstStyle/>
                    <a:p>
                      <a:pPr algn="ctr">
                        <a:spcAft>
                          <a:spcPts val="0"/>
                        </a:spcAft>
                      </a:pPr>
                      <a:r>
                        <a:rPr lang="en-US" sz="2000" b="1" kern="0" dirty="0">
                          <a:solidFill>
                            <a:srgbClr val="FF0000"/>
                          </a:solidFill>
                          <a:effectLst/>
                        </a:rPr>
                        <a:t>5.848</a:t>
                      </a:r>
                      <a:endParaRPr lang="ja-JP" sz="2000" b="1" kern="100" dirty="0">
                        <a:solidFill>
                          <a:srgbClr val="FF0000"/>
                        </a:solidFill>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.000</a:t>
                      </a:r>
                      <a:endParaRPr lang="ja-JP" sz="2000" kern="100" dirty="0">
                        <a:effectLst/>
                        <a:latin typeface="Century"/>
                        <a:ea typeface="ＭＳ 明朝"/>
                        <a:cs typeface="Times New Roman"/>
                      </a:endParaRPr>
                    </a:p>
                  </a:txBody>
                  <a:tcPr marL="62865" marR="62865" marT="0" marB="0" anchor="ctr"/>
                </a:tc>
              </a:tr>
              <a:tr h="192023">
                <a:tc>
                  <a:txBody>
                    <a:bodyPr/>
                    <a:lstStyle/>
                    <a:p>
                      <a:pPr algn="ctr"/>
                      <a:endParaRPr lang="ja-JP" sz="2000" dirty="0">
                        <a:effectLst/>
                        <a:latin typeface="Century"/>
                      </a:endParaRPr>
                    </a:p>
                  </a:txBody>
                  <a:tcPr marL="62865" marR="62865" marT="0" marB="0" anchor="ctr"/>
                </a:tc>
                <a:tc>
                  <a:txBody>
                    <a:bodyPr/>
                    <a:lstStyle/>
                    <a:p>
                      <a:endParaRPr lang="ja-JP" sz="2000" dirty="0">
                        <a:effectLst/>
                        <a:latin typeface="Century"/>
                      </a:endParaRPr>
                    </a:p>
                  </a:txBody>
                  <a:tcPr marL="62865" marR="62865" marT="0" marB="0" anchor="ctr"/>
                </a:tc>
                <a:tc>
                  <a:txBody>
                    <a:bodyPr/>
                    <a:lstStyle/>
                    <a:p>
                      <a:endParaRPr lang="ja-JP" sz="2000" dirty="0">
                        <a:effectLst/>
                        <a:latin typeface="Century"/>
                      </a:endParaRPr>
                    </a:p>
                  </a:txBody>
                  <a:tcPr marL="62865" marR="62865" marT="0" marB="0" anchor="ctr"/>
                </a:tc>
                <a:tc>
                  <a:txBody>
                    <a:bodyPr/>
                    <a:lstStyle/>
                    <a:p>
                      <a:endParaRPr lang="ja-JP" sz="2000" dirty="0">
                        <a:effectLst/>
                        <a:latin typeface="Century"/>
                      </a:endParaRPr>
                    </a:p>
                  </a:txBody>
                  <a:tcPr marL="62865" marR="62865" marT="0" marB="0" anchor="ctr"/>
                </a:tc>
                <a:tc>
                  <a:txBody>
                    <a:bodyPr/>
                    <a:lstStyle/>
                    <a:p>
                      <a:endParaRPr lang="ja-JP" sz="2000" dirty="0">
                        <a:effectLst/>
                        <a:latin typeface="Century"/>
                      </a:endParaRPr>
                    </a:p>
                  </a:txBody>
                  <a:tcPr marL="62865" marR="62865" marT="0" marB="0" anchor="ctr"/>
                </a:tc>
              </a:tr>
              <a:tr h="336037">
                <a:tc rowSpan="4">
                  <a:txBody>
                    <a:bodyPr/>
                    <a:lstStyle/>
                    <a:p>
                      <a:pPr algn="ctr">
                        <a:spcAft>
                          <a:spcPts val="0"/>
                        </a:spcAft>
                      </a:pPr>
                      <a:r>
                        <a:rPr lang="ja-JP" sz="2000" kern="0" dirty="0">
                          <a:effectLst/>
                        </a:rPr>
                        <a:t>体の健康</a:t>
                      </a:r>
                      <a:r>
                        <a:rPr lang="ja-JP" sz="2000" kern="0" dirty="0" smtClean="0">
                          <a:effectLst/>
                        </a:rPr>
                        <a:t>の</a:t>
                      </a:r>
                      <a:endParaRPr lang="en-US" altLang="ja-JP" sz="2000" kern="0" dirty="0" smtClean="0">
                        <a:effectLst/>
                      </a:endParaRPr>
                    </a:p>
                    <a:p>
                      <a:pPr algn="ctr">
                        <a:spcAft>
                          <a:spcPts val="0"/>
                        </a:spcAft>
                      </a:pPr>
                      <a:r>
                        <a:rPr lang="ja-JP" sz="2000" kern="0" dirty="0" smtClean="0">
                          <a:effectLst/>
                        </a:rPr>
                        <a:t>満足度</a:t>
                      </a:r>
                      <a:endParaRPr lang="ja-JP" sz="2000" kern="100" dirty="0">
                        <a:effectLst/>
                        <a:latin typeface="Century"/>
                        <a:ea typeface="ＭＳ 明朝"/>
                        <a:cs typeface="Times New Roman"/>
                      </a:endParaRPr>
                    </a:p>
                  </a:txBody>
                  <a:tcPr marL="62865" marR="62865" marT="0" marB="0" anchor="ctr"/>
                </a:tc>
                <a:tc>
                  <a:txBody>
                    <a:bodyPr/>
                    <a:lstStyle/>
                    <a:p>
                      <a:pPr algn="l">
                        <a:spcAft>
                          <a:spcPts val="0"/>
                        </a:spcAft>
                      </a:pPr>
                      <a:r>
                        <a:rPr lang="ja-JP" sz="2000" kern="0" dirty="0">
                          <a:effectLst/>
                        </a:rPr>
                        <a:t>年齢</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-.050</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-1.287</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.195</a:t>
                      </a:r>
                      <a:endParaRPr lang="ja-JP" sz="2000" kern="100" dirty="0">
                        <a:effectLst/>
                        <a:latin typeface="Century"/>
                        <a:ea typeface="ＭＳ 明朝"/>
                        <a:cs typeface="Times New Roman"/>
                      </a:endParaRPr>
                    </a:p>
                  </a:txBody>
                  <a:tcPr marL="62865" marR="62865" marT="0" marB="0" anchor="ctr"/>
                </a:tc>
              </a:tr>
              <a:tr h="336037">
                <a:tc vMerge="1">
                  <a:txBody>
                    <a:bodyPr/>
                    <a:lstStyle/>
                    <a:p>
                      <a:endParaRPr lang="ja-JP" sz="1800" dirty="0">
                        <a:effectLst/>
                        <a:latin typeface="Century"/>
                      </a:endParaRPr>
                    </a:p>
                  </a:txBody>
                  <a:tcPr marL="62865" marR="62865" marT="0" marB="0" anchor="ctr"/>
                </a:tc>
                <a:tc>
                  <a:txBody>
                    <a:bodyPr/>
                    <a:lstStyle/>
                    <a:p>
                      <a:pPr algn="l">
                        <a:spcAft>
                          <a:spcPts val="0"/>
                        </a:spcAft>
                      </a:pPr>
                      <a:r>
                        <a:rPr lang="ja-JP" sz="2000" kern="0" dirty="0">
                          <a:effectLst/>
                        </a:rPr>
                        <a:t>性別</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.049</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1.370 </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.171</a:t>
                      </a:r>
                      <a:endParaRPr lang="ja-JP" sz="2000" kern="100" dirty="0">
                        <a:effectLst/>
                        <a:latin typeface="Century"/>
                        <a:ea typeface="ＭＳ 明朝"/>
                        <a:cs typeface="Times New Roman"/>
                      </a:endParaRPr>
                    </a:p>
                  </a:txBody>
                  <a:tcPr marL="62865" marR="62865" marT="0" marB="0" anchor="ctr"/>
                </a:tc>
              </a:tr>
              <a:tr h="336037">
                <a:tc vMerge="1">
                  <a:txBody>
                    <a:bodyPr/>
                    <a:lstStyle/>
                    <a:p>
                      <a:endParaRPr lang="ja-JP" sz="1800" dirty="0">
                        <a:effectLst/>
                        <a:latin typeface="Century"/>
                      </a:endParaRPr>
                    </a:p>
                  </a:txBody>
                  <a:tcPr marL="62865" marR="62865" marT="0" marB="0" anchor="ctr"/>
                </a:tc>
                <a:tc>
                  <a:txBody>
                    <a:bodyPr/>
                    <a:lstStyle/>
                    <a:p>
                      <a:pPr algn="l">
                        <a:spcAft>
                          <a:spcPts val="0"/>
                        </a:spcAft>
                      </a:pPr>
                      <a:r>
                        <a:rPr lang="ja-JP" altLang="en-US" sz="2000" b="1" kern="0" dirty="0" smtClean="0">
                          <a:effectLst/>
                          <a:latin typeface="+mn-lt"/>
                          <a:ea typeface="+mn-ea"/>
                          <a:cs typeface="+mn-cs"/>
                        </a:rPr>
                        <a:t>ソーシャル・キャピタル</a:t>
                      </a:r>
                      <a:endParaRPr lang="ja-JP" sz="20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b="1" kern="0" dirty="0">
                          <a:solidFill>
                            <a:srgbClr val="FF0000"/>
                          </a:solidFill>
                          <a:effectLst/>
                        </a:rPr>
                        <a:t>.190</a:t>
                      </a:r>
                      <a:endParaRPr lang="ja-JP" sz="2000" b="1" kern="100" dirty="0">
                        <a:solidFill>
                          <a:srgbClr val="FF0000"/>
                        </a:solidFill>
                        <a:effectLst/>
                        <a:latin typeface="Century"/>
                        <a:ea typeface="ＭＳ 明朝"/>
                        <a:cs typeface="Times New Roman"/>
                      </a:endParaRPr>
                    </a:p>
                  </a:txBody>
                  <a:tcPr marL="62865" marR="62865" marT="0" marB="0" anchor="ctr"/>
                </a:tc>
                <a:tc>
                  <a:txBody>
                    <a:bodyPr/>
                    <a:lstStyle/>
                    <a:p>
                      <a:pPr algn="ctr">
                        <a:spcAft>
                          <a:spcPts val="0"/>
                        </a:spcAft>
                      </a:pPr>
                      <a:r>
                        <a:rPr lang="en-US" sz="2000" b="1" kern="0" dirty="0">
                          <a:solidFill>
                            <a:srgbClr val="FF0000"/>
                          </a:solidFill>
                          <a:effectLst/>
                        </a:rPr>
                        <a:t>4.880 </a:t>
                      </a:r>
                      <a:endParaRPr lang="ja-JP" sz="2000" b="1" kern="100" dirty="0">
                        <a:solidFill>
                          <a:srgbClr val="FF0000"/>
                        </a:solidFill>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.000</a:t>
                      </a:r>
                      <a:endParaRPr lang="ja-JP" sz="2000" kern="100" dirty="0">
                        <a:effectLst/>
                        <a:latin typeface="Century"/>
                        <a:ea typeface="ＭＳ 明朝"/>
                        <a:cs typeface="Times New Roman"/>
                      </a:endParaRPr>
                    </a:p>
                  </a:txBody>
                  <a:tcPr marL="62865" marR="62865" marT="0" marB="0" anchor="ctr"/>
                </a:tc>
              </a:tr>
              <a:tr h="336037">
                <a:tc vMerge="1">
                  <a:txBody>
                    <a:bodyPr/>
                    <a:lstStyle/>
                    <a:p>
                      <a:endParaRPr lang="ja-JP" sz="1800" dirty="0">
                        <a:effectLst/>
                        <a:latin typeface="Century"/>
                      </a:endParaRPr>
                    </a:p>
                  </a:txBody>
                  <a:tcPr marL="62865" marR="62865" marT="0" marB="0" anchor="ctr"/>
                </a:tc>
                <a:tc>
                  <a:txBody>
                    <a:bodyPr/>
                    <a:lstStyle/>
                    <a:p>
                      <a:pPr algn="l">
                        <a:spcAft>
                          <a:spcPts val="0"/>
                        </a:spcAft>
                      </a:pPr>
                      <a:r>
                        <a:rPr lang="ja-JP" sz="2000" b="1" kern="0" dirty="0" smtClean="0">
                          <a:effectLst/>
                        </a:rPr>
                        <a:t>生活習慣</a:t>
                      </a:r>
                      <a:endParaRPr lang="ja-JP" sz="20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b="1" kern="0" dirty="0">
                          <a:solidFill>
                            <a:srgbClr val="FF0000"/>
                          </a:solidFill>
                          <a:effectLst/>
                        </a:rPr>
                        <a:t>.182</a:t>
                      </a:r>
                      <a:endParaRPr lang="ja-JP" sz="2000" b="1" kern="100" dirty="0">
                        <a:solidFill>
                          <a:srgbClr val="FF0000"/>
                        </a:solidFill>
                        <a:effectLst/>
                        <a:latin typeface="Century"/>
                        <a:ea typeface="ＭＳ 明朝"/>
                        <a:cs typeface="Times New Roman"/>
                      </a:endParaRPr>
                    </a:p>
                  </a:txBody>
                  <a:tcPr marL="62865" marR="62865" marT="0" marB="0" anchor="ctr"/>
                </a:tc>
                <a:tc>
                  <a:txBody>
                    <a:bodyPr/>
                    <a:lstStyle/>
                    <a:p>
                      <a:pPr algn="ctr">
                        <a:spcAft>
                          <a:spcPts val="0"/>
                        </a:spcAft>
                      </a:pPr>
                      <a:r>
                        <a:rPr lang="en-US" sz="2000" b="1" kern="0" dirty="0">
                          <a:solidFill>
                            <a:srgbClr val="FF0000"/>
                          </a:solidFill>
                          <a:effectLst/>
                        </a:rPr>
                        <a:t>4.801</a:t>
                      </a:r>
                      <a:endParaRPr lang="ja-JP" sz="2000" b="1" kern="100" dirty="0">
                        <a:solidFill>
                          <a:srgbClr val="FF0000"/>
                        </a:solidFill>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.000</a:t>
                      </a:r>
                      <a:endParaRPr lang="ja-JP" sz="2000" kern="100" dirty="0">
                        <a:effectLst/>
                        <a:latin typeface="Century"/>
                        <a:ea typeface="ＭＳ 明朝"/>
                        <a:cs typeface="Times New Roman"/>
                      </a:endParaRPr>
                    </a:p>
                  </a:txBody>
                  <a:tcPr marL="62865" marR="62865" marT="0" marB="0" anchor="ctr"/>
                </a:tc>
              </a:tr>
              <a:tr h="127251">
                <a:tc>
                  <a:txBody>
                    <a:bodyPr/>
                    <a:lstStyle/>
                    <a:p>
                      <a:pPr algn="ctr"/>
                      <a:endParaRPr lang="ja-JP" sz="2000" dirty="0">
                        <a:effectLst/>
                        <a:latin typeface="Century"/>
                      </a:endParaRPr>
                    </a:p>
                  </a:txBody>
                  <a:tcPr marL="62865" marR="62865" marT="0" marB="0" anchor="ctr"/>
                </a:tc>
                <a:tc>
                  <a:txBody>
                    <a:bodyPr/>
                    <a:lstStyle/>
                    <a:p>
                      <a:endParaRPr lang="ja-JP" sz="2000" dirty="0">
                        <a:effectLst/>
                        <a:latin typeface="Century"/>
                      </a:endParaRPr>
                    </a:p>
                  </a:txBody>
                  <a:tcPr marL="62865" marR="62865" marT="0" marB="0" anchor="ctr"/>
                </a:tc>
                <a:tc>
                  <a:txBody>
                    <a:bodyPr/>
                    <a:lstStyle/>
                    <a:p>
                      <a:endParaRPr lang="ja-JP" sz="2000" dirty="0">
                        <a:effectLst/>
                        <a:latin typeface="Century"/>
                      </a:endParaRPr>
                    </a:p>
                  </a:txBody>
                  <a:tcPr marL="62865" marR="62865" marT="0" marB="0" anchor="ctr"/>
                </a:tc>
                <a:tc>
                  <a:txBody>
                    <a:bodyPr/>
                    <a:lstStyle/>
                    <a:p>
                      <a:endParaRPr lang="ja-JP" sz="2000" dirty="0">
                        <a:effectLst/>
                        <a:latin typeface="Century"/>
                      </a:endParaRPr>
                    </a:p>
                  </a:txBody>
                  <a:tcPr marL="62865" marR="62865" marT="0" marB="0" anchor="ctr"/>
                </a:tc>
                <a:tc>
                  <a:txBody>
                    <a:bodyPr/>
                    <a:lstStyle/>
                    <a:p>
                      <a:endParaRPr lang="ja-JP" sz="2000" dirty="0">
                        <a:effectLst/>
                        <a:latin typeface="Century"/>
                      </a:endParaRPr>
                    </a:p>
                  </a:txBody>
                  <a:tcPr marL="62865" marR="62865" marT="0" marB="0" anchor="ctr"/>
                </a:tc>
              </a:tr>
              <a:tr h="336037">
                <a:tc rowSpan="4">
                  <a:txBody>
                    <a:bodyPr/>
                    <a:lstStyle/>
                    <a:p>
                      <a:pPr algn="ctr">
                        <a:spcAft>
                          <a:spcPts val="0"/>
                        </a:spcAft>
                      </a:pPr>
                      <a:r>
                        <a:rPr lang="ja-JP" sz="2000" kern="0" dirty="0">
                          <a:effectLst/>
                        </a:rPr>
                        <a:t>心の健康</a:t>
                      </a:r>
                      <a:r>
                        <a:rPr lang="ja-JP" sz="2000" kern="0" dirty="0" smtClean="0">
                          <a:effectLst/>
                        </a:rPr>
                        <a:t>の</a:t>
                      </a:r>
                      <a:endParaRPr lang="en-US" altLang="ja-JP" sz="2000" kern="0" dirty="0" smtClean="0">
                        <a:effectLst/>
                      </a:endParaRPr>
                    </a:p>
                    <a:p>
                      <a:pPr algn="ctr">
                        <a:spcAft>
                          <a:spcPts val="0"/>
                        </a:spcAft>
                      </a:pPr>
                      <a:r>
                        <a:rPr lang="ja-JP" sz="2000" kern="0" dirty="0" smtClean="0">
                          <a:effectLst/>
                        </a:rPr>
                        <a:t>満足度</a:t>
                      </a:r>
                      <a:r>
                        <a:rPr lang="ja-JP" sz="2000" kern="0" dirty="0">
                          <a:effectLst/>
                        </a:rPr>
                        <a:t>　</a:t>
                      </a:r>
                      <a:endParaRPr lang="ja-JP" sz="2000" kern="100" dirty="0">
                        <a:effectLst/>
                        <a:latin typeface="Century"/>
                        <a:ea typeface="ＭＳ 明朝"/>
                        <a:cs typeface="Times New Roman"/>
                      </a:endParaRPr>
                    </a:p>
                  </a:txBody>
                  <a:tcPr marL="62865" marR="62865" marT="0" marB="0" anchor="ctr"/>
                </a:tc>
                <a:tc>
                  <a:txBody>
                    <a:bodyPr/>
                    <a:lstStyle/>
                    <a:p>
                      <a:pPr algn="l">
                        <a:spcAft>
                          <a:spcPts val="0"/>
                        </a:spcAft>
                      </a:pPr>
                      <a:r>
                        <a:rPr lang="ja-JP" sz="2000" kern="0" dirty="0">
                          <a:effectLst/>
                        </a:rPr>
                        <a:t>年齢</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.092</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2.487</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.013</a:t>
                      </a:r>
                      <a:endParaRPr lang="ja-JP" sz="2000" kern="100" dirty="0">
                        <a:effectLst/>
                        <a:latin typeface="Century"/>
                        <a:ea typeface="ＭＳ 明朝"/>
                        <a:cs typeface="Times New Roman"/>
                      </a:endParaRPr>
                    </a:p>
                  </a:txBody>
                  <a:tcPr marL="62865" marR="62865" marT="0" marB="0" anchor="ctr"/>
                </a:tc>
              </a:tr>
              <a:tr h="336037">
                <a:tc vMerge="1">
                  <a:txBody>
                    <a:bodyPr/>
                    <a:lstStyle/>
                    <a:p>
                      <a:endParaRPr lang="ja-JP" sz="1800" dirty="0">
                        <a:effectLst/>
                        <a:latin typeface="Century"/>
                      </a:endParaRPr>
                    </a:p>
                  </a:txBody>
                  <a:tcPr marL="62865" marR="62865" marT="0" marB="0" anchor="ctr"/>
                </a:tc>
                <a:tc>
                  <a:txBody>
                    <a:bodyPr/>
                    <a:lstStyle/>
                    <a:p>
                      <a:pPr algn="l">
                        <a:spcAft>
                          <a:spcPts val="0"/>
                        </a:spcAft>
                      </a:pPr>
                      <a:r>
                        <a:rPr lang="ja-JP" sz="2000" kern="0" dirty="0">
                          <a:effectLst/>
                        </a:rPr>
                        <a:t>性別</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.028</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.811</a:t>
                      </a:r>
                      <a:endParaRPr lang="ja-JP" sz="2000"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.418</a:t>
                      </a:r>
                      <a:endParaRPr lang="ja-JP" sz="2000" kern="100" dirty="0">
                        <a:effectLst/>
                        <a:latin typeface="Century"/>
                        <a:ea typeface="ＭＳ 明朝"/>
                        <a:cs typeface="Times New Roman"/>
                      </a:endParaRPr>
                    </a:p>
                  </a:txBody>
                  <a:tcPr marL="62865" marR="62865" marT="0" marB="0" anchor="ctr"/>
                </a:tc>
              </a:tr>
              <a:tr h="336037">
                <a:tc vMerge="1">
                  <a:txBody>
                    <a:bodyPr/>
                    <a:lstStyle/>
                    <a:p>
                      <a:endParaRPr lang="ja-JP" sz="1800" dirty="0">
                        <a:effectLst/>
                        <a:latin typeface="Century"/>
                      </a:endParaRPr>
                    </a:p>
                  </a:txBody>
                  <a:tcPr marL="62865" marR="62865" marT="0" marB="0" anchor="ctr"/>
                </a:tc>
                <a:tc>
                  <a:txBody>
                    <a:bodyPr/>
                    <a:lstStyle/>
                    <a:p>
                      <a:pPr algn="l">
                        <a:spcAft>
                          <a:spcPts val="0"/>
                        </a:spcAft>
                      </a:pPr>
                      <a:r>
                        <a:rPr lang="ja-JP" altLang="en-US" sz="2000" b="1" kern="0" dirty="0" smtClean="0">
                          <a:effectLst/>
                          <a:latin typeface="+mn-lt"/>
                          <a:ea typeface="+mn-ea"/>
                          <a:cs typeface="+mn-cs"/>
                        </a:rPr>
                        <a:t>ソーシャル・キャピタル</a:t>
                      </a:r>
                      <a:endParaRPr lang="ja-JP" sz="20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b="1" kern="0" dirty="0">
                          <a:solidFill>
                            <a:srgbClr val="FF0000"/>
                          </a:solidFill>
                          <a:effectLst/>
                        </a:rPr>
                        <a:t>.214</a:t>
                      </a:r>
                      <a:endParaRPr lang="ja-JP" sz="2000" b="1" kern="100" dirty="0">
                        <a:solidFill>
                          <a:srgbClr val="FF0000"/>
                        </a:solidFill>
                        <a:effectLst/>
                        <a:latin typeface="Century"/>
                        <a:ea typeface="ＭＳ 明朝"/>
                        <a:cs typeface="Times New Roman"/>
                      </a:endParaRPr>
                    </a:p>
                  </a:txBody>
                  <a:tcPr marL="62865" marR="62865" marT="0" marB="0" anchor="ctr"/>
                </a:tc>
                <a:tc>
                  <a:txBody>
                    <a:bodyPr/>
                    <a:lstStyle/>
                    <a:p>
                      <a:pPr algn="ctr">
                        <a:spcAft>
                          <a:spcPts val="0"/>
                        </a:spcAft>
                      </a:pPr>
                      <a:r>
                        <a:rPr lang="en-US" sz="2000" b="1" kern="0" dirty="0">
                          <a:solidFill>
                            <a:srgbClr val="FF0000"/>
                          </a:solidFill>
                          <a:effectLst/>
                        </a:rPr>
                        <a:t>5.699</a:t>
                      </a:r>
                      <a:endParaRPr lang="ja-JP" sz="2000" b="1" kern="100" dirty="0">
                        <a:solidFill>
                          <a:srgbClr val="FF0000"/>
                        </a:solidFill>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.000</a:t>
                      </a:r>
                      <a:endParaRPr lang="ja-JP" sz="2000" kern="100" dirty="0">
                        <a:effectLst/>
                        <a:latin typeface="Century"/>
                        <a:ea typeface="ＭＳ 明朝"/>
                        <a:cs typeface="Times New Roman"/>
                      </a:endParaRPr>
                    </a:p>
                  </a:txBody>
                  <a:tcPr marL="62865" marR="62865" marT="0" marB="0" anchor="ctr"/>
                </a:tc>
              </a:tr>
              <a:tr h="336037">
                <a:tc vMerge="1">
                  <a:txBody>
                    <a:bodyPr/>
                    <a:lstStyle/>
                    <a:p>
                      <a:pPr algn="l">
                        <a:spcAft>
                          <a:spcPts val="0"/>
                        </a:spcAft>
                      </a:pPr>
                      <a:endParaRPr lang="ja-JP" sz="1800" kern="100" dirty="0">
                        <a:effectLst/>
                        <a:latin typeface="Century"/>
                        <a:ea typeface="ＭＳ 明朝"/>
                        <a:cs typeface="Times New Roman"/>
                      </a:endParaRPr>
                    </a:p>
                  </a:txBody>
                  <a:tcPr marL="62865" marR="62865" marT="0" marB="0" anchor="ctr"/>
                </a:tc>
                <a:tc>
                  <a:txBody>
                    <a:bodyPr/>
                    <a:lstStyle/>
                    <a:p>
                      <a:pPr algn="l">
                        <a:spcAft>
                          <a:spcPts val="0"/>
                        </a:spcAft>
                      </a:pPr>
                      <a:r>
                        <a:rPr lang="ja-JP" sz="2000" b="1" kern="0" dirty="0">
                          <a:effectLst/>
                        </a:rPr>
                        <a:t>生活</a:t>
                      </a:r>
                      <a:r>
                        <a:rPr lang="ja-JP" sz="2000" b="1" kern="0" dirty="0" smtClean="0">
                          <a:effectLst/>
                        </a:rPr>
                        <a:t>習慣</a:t>
                      </a:r>
                      <a:endParaRPr lang="ja-JP" sz="2000" b="1" kern="100" dirty="0">
                        <a:effectLst/>
                        <a:latin typeface="Century"/>
                        <a:ea typeface="ＭＳ 明朝"/>
                        <a:cs typeface="Times New Roman"/>
                      </a:endParaRPr>
                    </a:p>
                  </a:txBody>
                  <a:tcPr marL="62865" marR="62865" marT="0" marB="0" anchor="ctr"/>
                </a:tc>
                <a:tc>
                  <a:txBody>
                    <a:bodyPr/>
                    <a:lstStyle/>
                    <a:p>
                      <a:pPr algn="ctr">
                        <a:spcAft>
                          <a:spcPts val="0"/>
                        </a:spcAft>
                      </a:pPr>
                      <a:r>
                        <a:rPr lang="en-US" sz="2000" b="1" kern="0" dirty="0">
                          <a:solidFill>
                            <a:srgbClr val="FF0000"/>
                          </a:solidFill>
                          <a:effectLst/>
                        </a:rPr>
                        <a:t>.210</a:t>
                      </a:r>
                      <a:endParaRPr lang="ja-JP" sz="2000" b="1" kern="100" dirty="0">
                        <a:solidFill>
                          <a:srgbClr val="FF0000"/>
                        </a:solidFill>
                        <a:effectLst/>
                        <a:latin typeface="Century"/>
                        <a:ea typeface="ＭＳ 明朝"/>
                        <a:cs typeface="Times New Roman"/>
                      </a:endParaRPr>
                    </a:p>
                  </a:txBody>
                  <a:tcPr marL="62865" marR="62865" marT="0" marB="0" anchor="ctr"/>
                </a:tc>
                <a:tc>
                  <a:txBody>
                    <a:bodyPr/>
                    <a:lstStyle/>
                    <a:p>
                      <a:pPr algn="ctr">
                        <a:spcAft>
                          <a:spcPts val="0"/>
                        </a:spcAft>
                      </a:pPr>
                      <a:r>
                        <a:rPr lang="en-US" sz="2000" b="1" kern="0" dirty="0">
                          <a:solidFill>
                            <a:srgbClr val="FF0000"/>
                          </a:solidFill>
                          <a:effectLst/>
                        </a:rPr>
                        <a:t>5.785</a:t>
                      </a:r>
                      <a:endParaRPr lang="ja-JP" sz="2000" b="1" kern="100" dirty="0">
                        <a:solidFill>
                          <a:srgbClr val="FF0000"/>
                        </a:solidFill>
                        <a:effectLst/>
                        <a:latin typeface="Century"/>
                        <a:ea typeface="ＭＳ 明朝"/>
                        <a:cs typeface="Times New Roman"/>
                      </a:endParaRPr>
                    </a:p>
                  </a:txBody>
                  <a:tcPr marL="62865" marR="62865" marT="0" marB="0" anchor="ctr"/>
                </a:tc>
                <a:tc>
                  <a:txBody>
                    <a:bodyPr/>
                    <a:lstStyle/>
                    <a:p>
                      <a:pPr algn="ctr">
                        <a:spcAft>
                          <a:spcPts val="0"/>
                        </a:spcAft>
                      </a:pPr>
                      <a:r>
                        <a:rPr lang="en-US" sz="2000" kern="0" dirty="0">
                          <a:effectLst/>
                        </a:rPr>
                        <a:t>.000</a:t>
                      </a:r>
                      <a:endParaRPr lang="ja-JP" sz="2000" kern="100" dirty="0">
                        <a:effectLst/>
                        <a:latin typeface="Century"/>
                        <a:ea typeface="ＭＳ 明朝"/>
                        <a:cs typeface="Times New Roman"/>
                      </a:endParaRPr>
                    </a:p>
                  </a:txBody>
                  <a:tcPr marL="62865" marR="62865" marT="0" marB="0" anchor="ctr"/>
                </a:tc>
              </a:tr>
            </a:tbl>
          </a:graphicData>
        </a:graphic>
      </p:graphicFrame>
      <p:sp>
        <p:nvSpPr>
          <p:cNvPr id="4" name="テキスト ボックス 3"/>
          <p:cNvSpPr txBox="1"/>
          <p:nvPr/>
        </p:nvSpPr>
        <p:spPr>
          <a:xfrm>
            <a:off x="581670" y="246336"/>
            <a:ext cx="6989157" cy="400110"/>
          </a:xfrm>
          <a:prstGeom prst="rect">
            <a:avLst/>
          </a:prstGeom>
          <a:noFill/>
        </p:spPr>
        <p:txBody>
          <a:bodyPr wrap="square" rtlCol="0">
            <a:spAutoFit/>
          </a:bodyPr>
          <a:lstStyle/>
          <a:p>
            <a:r>
              <a:rPr lang="ja-JP" altLang="en-US" sz="2000" dirty="0" smtClean="0">
                <a:solidFill>
                  <a:schemeClr val="bg1"/>
                </a:solidFill>
              </a:rPr>
              <a:t>平成</a:t>
            </a:r>
            <a:r>
              <a:rPr lang="en-US" altLang="ja-JP" sz="2000" dirty="0" smtClean="0">
                <a:solidFill>
                  <a:schemeClr val="bg1"/>
                </a:solidFill>
              </a:rPr>
              <a:t>21</a:t>
            </a:r>
            <a:r>
              <a:rPr lang="ja-JP" altLang="en-US" sz="2000" dirty="0" smtClean="0">
                <a:solidFill>
                  <a:schemeClr val="bg1"/>
                </a:solidFill>
              </a:rPr>
              <a:t>年　山陽小野田市</a:t>
            </a:r>
            <a:r>
              <a:rPr lang="en-US" altLang="ja-JP" sz="2000" dirty="0" smtClean="0">
                <a:solidFill>
                  <a:schemeClr val="bg1"/>
                </a:solidFill>
              </a:rPr>
              <a:t>SOS</a:t>
            </a:r>
            <a:r>
              <a:rPr lang="ja-JP" altLang="en-US" sz="2000" dirty="0" smtClean="0">
                <a:solidFill>
                  <a:schemeClr val="bg1"/>
                </a:solidFill>
              </a:rPr>
              <a:t>健康づくり</a:t>
            </a:r>
            <a:r>
              <a:rPr lang="ja-JP" altLang="en-US" sz="2000" dirty="0" smtClean="0">
                <a:solidFill>
                  <a:schemeClr val="bg1"/>
                </a:solidFill>
              </a:rPr>
              <a:t>計画基礎調査</a:t>
            </a:r>
            <a:endParaRPr kumimoji="1" lang="ja-JP" altLang="en-US" sz="2000" dirty="0">
              <a:solidFill>
                <a:schemeClr val="bg1"/>
              </a:solidFill>
            </a:endParaRPr>
          </a:p>
        </p:txBody>
      </p:sp>
    </p:spTree>
    <p:extLst>
      <p:ext uri="{BB962C8B-B14F-4D97-AF65-F5344CB8AC3E}">
        <p14:creationId xmlns:p14="http://schemas.microsoft.com/office/powerpoint/2010/main" val="4010833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2659" y="156897"/>
            <a:ext cx="7199291" cy="1152859"/>
          </a:xfrm>
        </p:spPr>
        <p:txBody>
          <a:bodyPr>
            <a:noAutofit/>
          </a:bodyPr>
          <a:lstStyle/>
          <a:p>
            <a:pPr algn="ctr"/>
            <a:r>
              <a:rPr lang="ja-JP" altLang="en-US" sz="2800" b="1" dirty="0">
                <a:solidFill>
                  <a:schemeClr val="accent2"/>
                </a:solidFill>
                <a:latin typeface="ＭＳ Ｐゴシック" panose="020B0600070205080204" pitchFamily="50" charset="-128"/>
              </a:rPr>
              <a:t>山陽小野田市</a:t>
            </a:r>
            <a:r>
              <a:rPr lang="en-US" altLang="ja-JP" sz="2800" b="1" dirty="0">
                <a:solidFill>
                  <a:schemeClr val="accent2"/>
                </a:solidFill>
                <a:latin typeface="ＭＳ Ｐゴシック" panose="020B0600070205080204" pitchFamily="50" charset="-128"/>
              </a:rPr>
              <a:t>SOS</a:t>
            </a:r>
            <a:r>
              <a:rPr lang="ja-JP" altLang="en-US" sz="2800" b="1" dirty="0">
                <a:solidFill>
                  <a:schemeClr val="accent2"/>
                </a:solidFill>
                <a:latin typeface="ＭＳ Ｐゴシック" panose="020B0600070205080204" pitchFamily="50" charset="-128"/>
              </a:rPr>
              <a:t>健康づくり</a:t>
            </a:r>
            <a:r>
              <a:rPr lang="ja-JP" altLang="en-US" sz="2800" b="1" dirty="0" smtClean="0">
                <a:solidFill>
                  <a:schemeClr val="accent2"/>
                </a:solidFill>
                <a:latin typeface="ＭＳ Ｐゴシック" panose="020B0600070205080204" pitchFamily="50" charset="-128"/>
              </a:rPr>
              <a:t>計画運営委員会</a:t>
            </a:r>
            <a:r>
              <a:rPr lang="en-US" altLang="ja-JP" sz="2800" b="1" dirty="0" smtClean="0">
                <a:solidFill>
                  <a:schemeClr val="accent2"/>
                </a:solidFill>
                <a:latin typeface="ＭＳ Ｐゴシック" panose="020B0600070205080204" pitchFamily="50" charset="-128"/>
              </a:rPr>
              <a:t/>
            </a:r>
            <a:br>
              <a:rPr lang="en-US" altLang="ja-JP" sz="2800" b="1" dirty="0" smtClean="0">
                <a:solidFill>
                  <a:schemeClr val="accent2"/>
                </a:solidFill>
                <a:latin typeface="ＭＳ Ｐゴシック" panose="020B0600070205080204" pitchFamily="50" charset="-128"/>
              </a:rPr>
            </a:br>
            <a:r>
              <a:rPr lang="ja-JP" altLang="en-US" sz="2800" b="1" dirty="0" smtClean="0">
                <a:solidFill>
                  <a:schemeClr val="accent2"/>
                </a:solidFill>
                <a:latin typeface="ＭＳ Ｐゴシック" panose="020B0600070205080204" pitchFamily="50" charset="-128"/>
              </a:rPr>
              <a:t>（</a:t>
            </a:r>
            <a:r>
              <a:rPr kumimoji="1" lang="ja-JP" altLang="en-US" sz="2800" b="1" dirty="0" smtClean="0">
                <a:solidFill>
                  <a:schemeClr val="accent2"/>
                </a:solidFill>
              </a:rPr>
              <a:t>かた</a:t>
            </a:r>
            <a:r>
              <a:rPr kumimoji="1" lang="ja-JP" altLang="en-US" sz="2800" b="1" dirty="0" smtClean="0">
                <a:solidFill>
                  <a:schemeClr val="accent2"/>
                </a:solidFill>
              </a:rPr>
              <a:t>つむりで行こう</a:t>
            </a:r>
            <a:r>
              <a:rPr kumimoji="1" lang="ja-JP" altLang="en-US" sz="2800" b="1" dirty="0" smtClean="0">
                <a:solidFill>
                  <a:schemeClr val="accent2"/>
                </a:solidFill>
              </a:rPr>
              <a:t>会）</a:t>
            </a:r>
            <a:endParaRPr kumimoji="1" lang="ja-JP" altLang="en-US" sz="2800" b="1" dirty="0">
              <a:solidFill>
                <a:schemeClr val="accent2"/>
              </a:solidFill>
            </a:endParaRPr>
          </a:p>
        </p:txBody>
      </p:sp>
      <p:pic>
        <p:nvPicPr>
          <p:cNvPr id="3074" name="Picture 2" descr="C:\Users\r-hase\Desktop\2012年SOS健康フェスタ講演\かたつむりでいこいう会.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895" y="1983528"/>
            <a:ext cx="8566209" cy="466218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368063" y="1415809"/>
            <a:ext cx="4608512" cy="461665"/>
          </a:xfrm>
          <a:prstGeom prst="rect">
            <a:avLst/>
          </a:prstGeom>
          <a:noFill/>
        </p:spPr>
        <p:txBody>
          <a:bodyPr wrap="square" rtlCol="0">
            <a:spAutoFit/>
          </a:bodyPr>
          <a:lstStyle/>
          <a:p>
            <a:r>
              <a:rPr kumimoji="1" lang="ja-JP" altLang="en-US" sz="2400" b="1" dirty="0" smtClean="0">
                <a:solidFill>
                  <a:schemeClr val="bg1"/>
                </a:solidFill>
              </a:rPr>
              <a:t>ボランティアの市民と行政で運営</a:t>
            </a:r>
            <a:endParaRPr kumimoji="1" lang="ja-JP" altLang="en-US" sz="2400" b="1" dirty="0">
              <a:solidFill>
                <a:schemeClr val="bg1"/>
              </a:solidFill>
            </a:endParaRPr>
          </a:p>
        </p:txBody>
      </p:sp>
    </p:spTree>
    <p:extLst>
      <p:ext uri="{BB962C8B-B14F-4D97-AF65-F5344CB8AC3E}">
        <p14:creationId xmlns:p14="http://schemas.microsoft.com/office/powerpoint/2010/main" val="1049331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438</TotalTime>
  <Words>867</Words>
  <Application>Microsoft Office PowerPoint</Application>
  <PresentationFormat>画面に合わせる (4:3)</PresentationFormat>
  <Paragraphs>319</Paragraphs>
  <Slides>19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ＭＳ Ｐゴシック</vt:lpstr>
      <vt:lpstr>ＭＳ 明朝</vt:lpstr>
      <vt:lpstr>Arial</vt:lpstr>
      <vt:lpstr>Calibri</vt:lpstr>
      <vt:lpstr>Calibri Light</vt:lpstr>
      <vt:lpstr>Century</vt:lpstr>
      <vt:lpstr>Times New Roman</vt:lpstr>
      <vt:lpstr>Office テーマ</vt:lpstr>
      <vt:lpstr>山陽小野田市SOS健康づくり計画 運営委員会（かたつむりで行こう会）と 　　　　　ステーションの活動報告</vt:lpstr>
      <vt:lpstr>健康とは</vt:lpstr>
      <vt:lpstr>ソーシャル・キャピタル</vt:lpstr>
      <vt:lpstr>地域力と健康の関連</vt:lpstr>
      <vt:lpstr>日常生活の満足度に影響を及ぼす度合い</vt:lpstr>
      <vt:lpstr>個人レベルの社会的なつながりと健康の関連</vt:lpstr>
      <vt:lpstr>校区レベルの地域の力と健康の関連</vt:lpstr>
      <vt:lpstr>ソーシャル・キャピタルおよび生活習慣と健康の関連</vt:lpstr>
      <vt:lpstr>山陽小野田市SOS健康づくり計画運営委員会 （かたつむりで行こう会）</vt:lpstr>
      <vt:lpstr>情報部会</vt:lpstr>
      <vt:lpstr>スポーツ部会</vt:lpstr>
      <vt:lpstr>スマイル部会</vt:lpstr>
      <vt:lpstr>スタイル部会</vt:lpstr>
      <vt:lpstr>SOS健康づくり計画　シンボルマーク</vt:lpstr>
      <vt:lpstr>ステーションとは</vt:lpstr>
      <vt:lpstr>山陽小野田市中央図書館</vt:lpstr>
      <vt:lpstr>モデルステーション事業について</vt:lpstr>
      <vt:lpstr>推進体制イメージ図</vt:lpstr>
      <vt:lpstr>山陽小野田市SOS健康づくり計画</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山陽小野田市SOS健康づくり計画 運営委員会（かたつむりで行こう会）と 　　ステーションの活動報告</dc:title>
  <dc:creator>r-hase</dc:creator>
  <cp:lastModifiedBy>r-hase</cp:lastModifiedBy>
  <cp:revision>17</cp:revision>
  <dcterms:created xsi:type="dcterms:W3CDTF">2014-09-28T12:43:01Z</dcterms:created>
  <dcterms:modified xsi:type="dcterms:W3CDTF">2014-09-28T20:01:51Z</dcterms:modified>
</cp:coreProperties>
</file>